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304" r:id="rId5"/>
    <p:sldId id="259" r:id="rId6"/>
    <p:sldId id="306" r:id="rId7"/>
    <p:sldId id="260" r:id="rId8"/>
    <p:sldId id="307" r:id="rId9"/>
    <p:sldId id="262" r:id="rId10"/>
    <p:sldId id="263" r:id="rId11"/>
    <p:sldId id="264" r:id="rId12"/>
    <p:sldId id="265" r:id="rId13"/>
    <p:sldId id="266" r:id="rId14"/>
    <p:sldId id="267" r:id="rId15"/>
    <p:sldId id="268" r:id="rId16"/>
    <p:sldId id="269" r:id="rId17"/>
    <p:sldId id="270" r:id="rId18"/>
    <p:sldId id="271" r:id="rId19"/>
    <p:sldId id="272" r:id="rId20"/>
    <p:sldId id="276" r:id="rId21"/>
    <p:sldId id="277" r:id="rId22"/>
    <p:sldId id="274" r:id="rId23"/>
    <p:sldId id="275" r:id="rId24"/>
    <p:sldId id="278" r:id="rId25"/>
    <p:sldId id="279" r:id="rId26"/>
    <p:sldId id="280" r:id="rId27"/>
    <p:sldId id="281" r:id="rId28"/>
    <p:sldId id="305" r:id="rId29"/>
    <p:sldId id="283" r:id="rId30"/>
    <p:sldId id="285" r:id="rId31"/>
    <p:sldId id="287" r:id="rId32"/>
    <p:sldId id="286" r:id="rId33"/>
    <p:sldId id="288" r:id="rId34"/>
    <p:sldId id="289" r:id="rId35"/>
    <p:sldId id="290" r:id="rId36"/>
    <p:sldId id="291" r:id="rId37"/>
    <p:sldId id="292" r:id="rId38"/>
    <p:sldId id="294" r:id="rId39"/>
    <p:sldId id="293" r:id="rId40"/>
    <p:sldId id="296" r:id="rId41"/>
    <p:sldId id="297" r:id="rId42"/>
    <p:sldId id="298" r:id="rId43"/>
    <p:sldId id="299" r:id="rId44"/>
    <p:sldId id="300" r:id="rId45"/>
    <p:sldId id="301" r:id="rId46"/>
    <p:sldId id="302" r:id="rId47"/>
    <p:sldId id="308" r:id="rId48"/>
    <p:sldId id="309" r:id="rId49"/>
    <p:sldId id="30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1378"/>
    <a:srgbClr val="0350C1"/>
    <a:srgbClr val="0B0BB9"/>
    <a:srgbClr val="71BDFB"/>
    <a:srgbClr val="B914C6"/>
    <a:srgbClr val="99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08" autoAdjust="0"/>
  </p:normalViewPr>
  <p:slideViewPr>
    <p:cSldViewPr>
      <p:cViewPr varScale="1">
        <p:scale>
          <a:sx n="66" d="100"/>
          <a:sy n="66" d="100"/>
        </p:scale>
        <p:origin x="1422" y="60"/>
      </p:cViewPr>
      <p:guideLst>
        <p:guide orient="horz" pos="2160"/>
        <p:guide pos="2880"/>
      </p:guideLst>
    </p:cSldViewPr>
  </p:slideViewPr>
  <p:outlineViewPr>
    <p:cViewPr>
      <p:scale>
        <a:sx n="33" d="100"/>
        <a:sy n="33" d="100"/>
      </p:scale>
      <p:origin x="0" y="258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59A5E16-44DE-49A8-91ED-D46669A404CC}" type="datetimeFigureOut">
              <a:rPr lang="en-US" smtClean="0"/>
              <a:t>1/21/2024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3CF694C-B159-4181-ABF3-3EA5A2B234F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9A5E16-44DE-49A8-91ED-D46669A404CC}"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694C-B159-4181-ABF3-3EA5A2B234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9A5E16-44DE-49A8-91ED-D46669A404CC}"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694C-B159-4181-ABF3-3EA5A2B234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59A5E16-44DE-49A8-91ED-D46669A404CC}" type="datetimeFigureOut">
              <a:rPr lang="en-US" smtClean="0"/>
              <a:t>1/21/2024</a:t>
            </a:fld>
            <a:endParaRPr lang="en-US"/>
          </a:p>
        </p:txBody>
      </p:sp>
      <p:sp>
        <p:nvSpPr>
          <p:cNvPr id="9" name="Slide Number Placeholder 8"/>
          <p:cNvSpPr>
            <a:spLocks noGrp="1"/>
          </p:cNvSpPr>
          <p:nvPr>
            <p:ph type="sldNum" sz="quarter" idx="15"/>
          </p:nvPr>
        </p:nvSpPr>
        <p:spPr/>
        <p:txBody>
          <a:bodyPr rtlCol="0"/>
          <a:lstStyle/>
          <a:p>
            <a:fld id="{13CF694C-B159-4181-ABF3-3EA5A2B234F7}"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59A5E16-44DE-49A8-91ED-D46669A404CC}" type="datetimeFigureOut">
              <a:rPr lang="en-US" smtClean="0"/>
              <a:t>1/21/2024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3CF694C-B159-4181-ABF3-3EA5A2B234F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59A5E16-44DE-49A8-91ED-D46669A404CC}"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F694C-B159-4181-ABF3-3EA5A2B234F7}"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59A5E16-44DE-49A8-91ED-D46669A404CC}"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CF694C-B159-4181-ABF3-3EA5A2B234F7}"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59A5E16-44DE-49A8-91ED-D46669A404CC}" type="datetimeFigureOut">
              <a:rPr lang="en-US" smtClean="0"/>
              <a:t>1/21/2024</a:t>
            </a:fld>
            <a:endParaRPr lang="en-US"/>
          </a:p>
        </p:txBody>
      </p:sp>
      <p:sp>
        <p:nvSpPr>
          <p:cNvPr id="7" name="Slide Number Placeholder 6"/>
          <p:cNvSpPr>
            <a:spLocks noGrp="1"/>
          </p:cNvSpPr>
          <p:nvPr>
            <p:ph type="sldNum" sz="quarter" idx="11"/>
          </p:nvPr>
        </p:nvSpPr>
        <p:spPr/>
        <p:txBody>
          <a:bodyPr rtlCol="0"/>
          <a:lstStyle/>
          <a:p>
            <a:fld id="{13CF694C-B159-4181-ABF3-3EA5A2B234F7}"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A5E16-44DE-49A8-91ED-D46669A404CC}"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CF694C-B159-4181-ABF3-3EA5A2B234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59A5E16-44DE-49A8-91ED-D46669A404CC}" type="datetimeFigureOut">
              <a:rPr lang="en-US" smtClean="0"/>
              <a:t>1/21/2024</a:t>
            </a:fld>
            <a:endParaRPr lang="en-US"/>
          </a:p>
        </p:txBody>
      </p:sp>
      <p:sp>
        <p:nvSpPr>
          <p:cNvPr id="22" name="Slide Number Placeholder 21"/>
          <p:cNvSpPr>
            <a:spLocks noGrp="1"/>
          </p:cNvSpPr>
          <p:nvPr>
            <p:ph type="sldNum" sz="quarter" idx="15"/>
          </p:nvPr>
        </p:nvSpPr>
        <p:spPr/>
        <p:txBody>
          <a:bodyPr rtlCol="0"/>
          <a:lstStyle/>
          <a:p>
            <a:fld id="{13CF694C-B159-4181-ABF3-3EA5A2B234F7}"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59A5E16-44DE-49A8-91ED-D46669A404CC}" type="datetimeFigureOut">
              <a:rPr lang="en-US" smtClean="0"/>
              <a:t>1/21/2024</a:t>
            </a:fld>
            <a:endParaRPr lang="en-US"/>
          </a:p>
        </p:txBody>
      </p:sp>
      <p:sp>
        <p:nvSpPr>
          <p:cNvPr id="18" name="Slide Number Placeholder 17"/>
          <p:cNvSpPr>
            <a:spLocks noGrp="1"/>
          </p:cNvSpPr>
          <p:nvPr>
            <p:ph type="sldNum" sz="quarter" idx="11"/>
          </p:nvPr>
        </p:nvSpPr>
        <p:spPr/>
        <p:txBody>
          <a:bodyPr rtlCol="0"/>
          <a:lstStyle/>
          <a:p>
            <a:fld id="{13CF694C-B159-4181-ABF3-3EA5A2B234F7}"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59A5E16-44DE-49A8-91ED-D46669A404CC}" type="datetimeFigureOut">
              <a:rPr lang="en-US" smtClean="0"/>
              <a:t>1/21/2024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3CF694C-B159-4181-ABF3-3EA5A2B234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3000" r="-10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438400" y="1371600"/>
            <a:ext cx="6172200" cy="2590800"/>
          </a:xfrm>
        </p:spPr>
        <p:txBody>
          <a:bodyPr/>
          <a:lstStyle/>
          <a:p>
            <a:pPr algn="ctr" rtl="1"/>
            <a:r>
              <a:rPr lang="fa-IR" b="1" dirty="0">
                <a:solidFill>
                  <a:srgbClr val="BD1378"/>
                </a:solidFill>
                <a:latin typeface="Aharoni" panose="02010803020104030203" pitchFamily="2" charset="-79"/>
                <a:cs typeface="B Titr" panose="00000700000000000000" pitchFamily="2" charset="-78"/>
              </a:rPr>
              <a:t>معرفی سامانه نظام نوین اطلاعات پژوهش های پزشکی ایران(نوپا</a:t>
            </a:r>
            <a:r>
              <a:rPr lang="fa-IR" b="1" dirty="0" smtClean="0">
                <a:solidFill>
                  <a:srgbClr val="BD1378"/>
                </a:solidFill>
                <a:latin typeface="Aharoni" panose="02010803020104030203" pitchFamily="2" charset="-79"/>
                <a:cs typeface="B Titr" panose="00000700000000000000" pitchFamily="2" charset="-78"/>
              </a:rPr>
              <a:t>)</a:t>
            </a:r>
            <a:br>
              <a:rPr lang="fa-IR" b="1" dirty="0" smtClean="0">
                <a:solidFill>
                  <a:srgbClr val="BD1378"/>
                </a:solidFill>
                <a:latin typeface="Aharoni" panose="02010803020104030203" pitchFamily="2" charset="-79"/>
                <a:cs typeface="B Titr" panose="00000700000000000000" pitchFamily="2" charset="-78"/>
              </a:rPr>
            </a:br>
            <a:r>
              <a:rPr lang="fa-IR" b="1" dirty="0" smtClean="0">
                <a:solidFill>
                  <a:srgbClr val="BD1378"/>
                </a:solidFill>
                <a:latin typeface="Aharoni" panose="02010803020104030203" pitchFamily="2" charset="-79"/>
                <a:cs typeface="B Titr" panose="00000700000000000000" pitchFamily="2" charset="-78"/>
              </a:rPr>
              <a:t/>
            </a:r>
            <a:br>
              <a:rPr lang="fa-IR" b="1" dirty="0" smtClean="0">
                <a:solidFill>
                  <a:srgbClr val="BD1378"/>
                </a:solidFill>
                <a:latin typeface="Aharoni" panose="02010803020104030203" pitchFamily="2" charset="-79"/>
                <a:cs typeface="B Titr" panose="00000700000000000000" pitchFamily="2" charset="-78"/>
              </a:rPr>
            </a:br>
            <a:r>
              <a:rPr lang="fa-IR" sz="2000" b="0" dirty="0" smtClean="0">
                <a:solidFill>
                  <a:srgbClr val="BD1378"/>
                </a:solidFill>
                <a:latin typeface="Aharoni" panose="02010803020104030203" pitchFamily="2" charset="-79"/>
                <a:cs typeface="B Titr" panose="00000700000000000000" pitchFamily="2" charset="-78"/>
              </a:rPr>
              <a:t>الهام یزدانی</a:t>
            </a:r>
            <a:r>
              <a:rPr lang="fa-IR" sz="2000" dirty="0" smtClean="0">
                <a:solidFill>
                  <a:srgbClr val="BD1378"/>
                </a:solidFill>
                <a:latin typeface="Aharoni" panose="02010803020104030203" pitchFamily="2" charset="-79"/>
                <a:cs typeface="B Titr" panose="00000700000000000000" pitchFamily="2" charset="-78"/>
              </a:rPr>
              <a:t/>
            </a:r>
            <a:br>
              <a:rPr lang="fa-IR" sz="2000" dirty="0" smtClean="0">
                <a:solidFill>
                  <a:srgbClr val="BD1378"/>
                </a:solidFill>
                <a:latin typeface="Aharoni" panose="02010803020104030203" pitchFamily="2" charset="-79"/>
                <a:cs typeface="B Titr" panose="00000700000000000000" pitchFamily="2" charset="-78"/>
              </a:rPr>
            </a:br>
            <a:r>
              <a:rPr lang="fa-IR" sz="1200" dirty="0" smtClean="0">
                <a:solidFill>
                  <a:srgbClr val="BD1378"/>
                </a:solidFill>
                <a:latin typeface="Aharoni" panose="02010803020104030203" pitchFamily="2" charset="-79"/>
                <a:cs typeface="B Titr" panose="00000700000000000000" pitchFamily="2" charset="-78"/>
              </a:rPr>
              <a:t>کارشناس ارشد کتابداری و اطلاع رسانی پزشکی</a:t>
            </a:r>
            <a:br>
              <a:rPr lang="fa-IR" sz="1200" dirty="0" smtClean="0">
                <a:solidFill>
                  <a:srgbClr val="BD1378"/>
                </a:solidFill>
                <a:latin typeface="Aharoni" panose="02010803020104030203" pitchFamily="2" charset="-79"/>
                <a:cs typeface="B Titr" panose="00000700000000000000" pitchFamily="2" charset="-78"/>
              </a:rPr>
            </a:br>
            <a:r>
              <a:rPr lang="fa-IR" sz="1200" dirty="0" smtClean="0">
                <a:solidFill>
                  <a:srgbClr val="BD1378"/>
                </a:solidFill>
                <a:latin typeface="Aharoni" panose="02010803020104030203" pitchFamily="2" charset="-79"/>
                <a:cs typeface="B Titr" panose="00000700000000000000" pitchFamily="2" charset="-78"/>
              </a:rPr>
              <a:t>پاییز 1402</a:t>
            </a:r>
            <a:endParaRPr lang="fa-IR" sz="1200" b="1" dirty="0">
              <a:solidFill>
                <a:srgbClr val="BD1378"/>
              </a:solidFill>
              <a:latin typeface="Aharoni" panose="02010803020104030203" pitchFamily="2" charset="-79"/>
              <a:cs typeface="B Titr" panose="000007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23" y="76200"/>
            <a:ext cx="1447800" cy="1447800"/>
          </a:xfrm>
          <a:prstGeom prst="rect">
            <a:avLst/>
          </a:prstGeom>
        </p:spPr>
      </p:pic>
    </p:spTree>
    <p:extLst>
      <p:ext uri="{BB962C8B-B14F-4D97-AF65-F5344CB8AC3E}">
        <p14:creationId xmlns:p14="http://schemas.microsoft.com/office/powerpoint/2010/main" val="604108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65568" y="685800"/>
            <a:ext cx="8045032" cy="5788025"/>
          </a:xfrm>
        </p:spPr>
      </p:pic>
      <p:sp>
        <p:nvSpPr>
          <p:cNvPr id="5" name="Oval 4"/>
          <p:cNvSpPr/>
          <p:nvPr/>
        </p:nvSpPr>
        <p:spPr>
          <a:xfrm>
            <a:off x="4184374" y="3276600"/>
            <a:ext cx="41910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8" y="0"/>
            <a:ext cx="1109663"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626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81000" y="1600200"/>
            <a:ext cx="8305800" cy="4873752"/>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0" y="914400"/>
            <a:ext cx="9118540" cy="6304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60" y="0"/>
            <a:ext cx="1109663"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196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54831" y="990600"/>
            <a:ext cx="7467600" cy="4916984"/>
          </a:xfrm>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09663"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936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862" y="1295400"/>
            <a:ext cx="8720900" cy="4343400"/>
          </a:xfrm>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5" y="0"/>
            <a:ext cx="1109663"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098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914401"/>
            <a:ext cx="7467600" cy="4963218"/>
          </a:xfrm>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09663"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714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sz="quarter"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33400"/>
            <a:ext cx="8915399" cy="585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 y="0"/>
            <a:ext cx="1109663"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636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838200"/>
            <a:ext cx="8077200" cy="5070446"/>
          </a:xfrm>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9" y="0"/>
            <a:ext cx="1109663"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254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1000" y="685800"/>
            <a:ext cx="8229600" cy="5483527"/>
          </a:xfrm>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09663"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369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7709"/>
            <a:ext cx="7791450" cy="1043781"/>
          </a:xfrm>
          <a:solidFill>
            <a:schemeClr val="bg2"/>
          </a:solidFill>
        </p:spPr>
        <p:txBody>
          <a:bodyPr>
            <a:normAutofit fontScale="90000"/>
          </a:bodyPr>
          <a:lstStyle/>
          <a:p>
            <a:pPr algn="r" rtl="1"/>
            <a:r>
              <a:rPr lang="fa-IR" b="1" dirty="0" smtClean="0">
                <a:solidFill>
                  <a:srgbClr val="99CCFF"/>
                </a:solidFill>
                <a:cs typeface="B Zar" panose="00000400000000000000" pitchFamily="2" charset="-78"/>
              </a:rPr>
              <a:t>2. سامانه </a:t>
            </a:r>
            <a:r>
              <a:rPr lang="fa-IR" b="1" dirty="0">
                <a:solidFill>
                  <a:srgbClr val="99CCFF"/>
                </a:solidFill>
                <a:cs typeface="B Zar" panose="00000400000000000000" pitchFamily="2" charset="-78"/>
              </a:rPr>
              <a:t>نشریات (مجلات) علمی پژوهشی علوم پزشکی کشور در آدرس: </a:t>
            </a:r>
            <a:r>
              <a:rPr lang="en-US" b="1" dirty="0">
                <a:solidFill>
                  <a:srgbClr val="99CCFF"/>
                </a:solidFill>
                <a:cs typeface="B Zar" panose="00000400000000000000" pitchFamily="2" charset="-78"/>
              </a:rPr>
              <a:t>http://journals.research.ac.ir</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3400" y="1371600"/>
            <a:ext cx="8077200" cy="4788128"/>
          </a:xfrm>
        </p:spPr>
      </p:pic>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985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52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001000" cy="5711952"/>
          </a:xfrm>
        </p:spPr>
        <p:txBody>
          <a:bodyPr>
            <a:normAutofit/>
          </a:bodyPr>
          <a:lstStyle/>
          <a:p>
            <a:pPr algn="just" rtl="1">
              <a:buClr>
                <a:schemeClr val="accent1">
                  <a:lumMod val="75000"/>
                </a:schemeClr>
              </a:buClr>
              <a:defRPr/>
            </a:pPr>
            <a:endParaRPr lang="fa-IR" dirty="0" smtClean="0">
              <a:cs typeface="B Zar" panose="00000400000000000000" pitchFamily="2" charset="-78"/>
            </a:endParaRPr>
          </a:p>
          <a:p>
            <a:pPr algn="just" rtl="1">
              <a:buClr>
                <a:schemeClr val="accent1">
                  <a:lumMod val="75000"/>
                </a:schemeClr>
              </a:buClr>
              <a:defRPr/>
            </a:pPr>
            <a:r>
              <a:rPr lang="fa-IR" dirty="0" smtClean="0">
                <a:cs typeface="B Zar" panose="00000400000000000000" pitchFamily="2" charset="-78"/>
              </a:rPr>
              <a:t>ارائه </a:t>
            </a:r>
            <a:r>
              <a:rPr lang="fa-IR" dirty="0">
                <a:cs typeface="B Zar" panose="00000400000000000000" pitchFamily="2" charset="-78"/>
              </a:rPr>
              <a:t>کامل اطلاعات مجلات علمی پژوهشی مصوب وزارت بهداشت، درمان و آموزش پزشکی شامل عنوان، شاپا، آدرس وب، آدرس ایمیل، آدرس پستی، نام صاحب امتیاز، مدیرمسئول، سردبیر و  ناشر مجله، تاریخ اعتبار، موضوع و بانک‌های اطلاعاتی نمایه‌ کننده مجله، طراحی </a:t>
            </a:r>
            <a:r>
              <a:rPr lang="fa-IR" dirty="0" smtClean="0">
                <a:cs typeface="B Zar" panose="00000400000000000000" pitchFamily="2" charset="-78"/>
              </a:rPr>
              <a:t>شده</a:t>
            </a:r>
            <a:r>
              <a:rPr lang="en-US" dirty="0" smtClean="0">
                <a:cs typeface="B Zar" panose="00000400000000000000" pitchFamily="2" charset="-78"/>
              </a:rPr>
              <a:t>  </a:t>
            </a:r>
            <a:r>
              <a:rPr lang="fa-IR" dirty="0" smtClean="0">
                <a:cs typeface="B Zar" panose="00000400000000000000" pitchFamily="2" charset="-78"/>
              </a:rPr>
              <a:t>است.</a:t>
            </a:r>
            <a:endParaRPr lang="en-US" dirty="0">
              <a:cs typeface="B Zar" panose="00000400000000000000" pitchFamily="2" charset="-78"/>
            </a:endParaRPr>
          </a:p>
          <a:p>
            <a:pPr algn="just" rtl="1">
              <a:buClr>
                <a:schemeClr val="accent1">
                  <a:lumMod val="75000"/>
                </a:schemeClr>
              </a:buClr>
              <a:defRPr/>
            </a:pPr>
            <a:r>
              <a:rPr lang="fa-IR" dirty="0">
                <a:cs typeface="B Zar" panose="00000400000000000000" pitchFamily="2" charset="-78"/>
              </a:rPr>
              <a:t>این بانک مجهز به سامانه هوشمند نشریات علوم پزشکی کشور است که به طور </a:t>
            </a:r>
            <a:r>
              <a:rPr lang="fa-IR" dirty="0">
                <a:effectLst>
                  <a:outerShdw blurRad="38100" dist="38100" dir="2700000" algn="tl">
                    <a:srgbClr val="000000">
                      <a:alpha val="43137"/>
                    </a:srgbClr>
                  </a:outerShdw>
                </a:effectLst>
                <a:cs typeface="B Zar" panose="00000400000000000000" pitchFamily="2" charset="-78"/>
              </a:rPr>
              <a:t>روزانه اقدام به </a:t>
            </a:r>
            <a:r>
              <a:rPr lang="fa-IR" dirty="0" smtClean="0">
                <a:effectLst>
                  <a:outerShdw blurRad="38100" dist="38100" dir="2700000" algn="tl">
                    <a:srgbClr val="000000">
                      <a:alpha val="43137"/>
                    </a:srgbClr>
                  </a:outerShdw>
                </a:effectLst>
                <a:cs typeface="B Zar" panose="00000400000000000000" pitchFamily="2" charset="-78"/>
              </a:rPr>
              <a:t>رصد </a:t>
            </a:r>
            <a:r>
              <a:rPr lang="fa-IR" dirty="0">
                <a:effectLst>
                  <a:outerShdw blurRad="38100" dist="38100" dir="2700000" algn="tl">
                    <a:srgbClr val="000000">
                      <a:alpha val="43137"/>
                    </a:srgbClr>
                  </a:outerShdw>
                </a:effectLst>
                <a:cs typeface="B Zar" panose="00000400000000000000" pitchFamily="2" charset="-78"/>
              </a:rPr>
              <a:t>وب سایت مجلات </a:t>
            </a:r>
            <a:r>
              <a:rPr lang="fa-IR" dirty="0">
                <a:cs typeface="B Zar" panose="00000400000000000000" pitchFamily="2" charset="-78"/>
              </a:rPr>
              <a:t>علوم پزشکی کشور </a:t>
            </a:r>
            <a:r>
              <a:rPr lang="fa-IR" dirty="0" smtClean="0">
                <a:cs typeface="B Zar" panose="00000400000000000000" pitchFamily="2" charset="-78"/>
              </a:rPr>
              <a:t>نموده </a:t>
            </a:r>
            <a:r>
              <a:rPr lang="fa-IR" dirty="0">
                <a:cs typeface="B Zar" panose="00000400000000000000" pitchFamily="2" charset="-78"/>
              </a:rPr>
              <a:t>و اطلاعات آخرین شماره منتشرشده و مقالات آنها را استخراج و در بانک های اطلاعاتی مربوطه ثبت می کند</a:t>
            </a:r>
            <a:r>
              <a:rPr lang="fa-IR" dirty="0" smtClean="0">
                <a:cs typeface="B Zar" panose="00000400000000000000" pitchFamily="2" charset="-78"/>
              </a:rPr>
              <a:t>.</a:t>
            </a:r>
            <a:endParaRPr lang="en-US" dirty="0" smtClean="0">
              <a:cs typeface="B Zar" panose="00000400000000000000" pitchFamily="2" charset="-78"/>
            </a:endParaRPr>
          </a:p>
          <a:p>
            <a:pPr marL="0" indent="0" algn="just" rtl="1">
              <a:buClr>
                <a:schemeClr val="accent1">
                  <a:lumMod val="75000"/>
                </a:schemeClr>
              </a:buClr>
              <a:buNone/>
              <a:defRPr/>
            </a:pPr>
            <a:r>
              <a:rPr lang="fa-IR" dirty="0" smtClean="0">
                <a:cs typeface="B Zar" panose="00000400000000000000" pitchFamily="2" charset="-78"/>
              </a:rPr>
              <a:t> </a:t>
            </a:r>
            <a:r>
              <a:rPr lang="fa-IR" dirty="0">
                <a:cs typeface="B Zar" panose="00000400000000000000" pitchFamily="2" charset="-78"/>
              </a:rPr>
              <a:t>بدین ترتیب </a:t>
            </a:r>
            <a:r>
              <a:rPr lang="fa-IR" dirty="0">
                <a:effectLst>
                  <a:outerShdw blurRad="38100" dist="38100" dir="2700000" algn="tl">
                    <a:srgbClr val="000000">
                      <a:alpha val="43137"/>
                    </a:srgbClr>
                  </a:outerShdw>
                </a:effectLst>
                <a:cs typeface="B Zar" panose="00000400000000000000" pitchFamily="2" charset="-78"/>
              </a:rPr>
              <a:t>اطلاعات وضعیت انتشار به هنگام یا تعداد شماره های تاخیردار </a:t>
            </a:r>
            <a:r>
              <a:rPr lang="fa-IR" dirty="0">
                <a:cs typeface="B Zar" panose="00000400000000000000" pitchFamily="2" charset="-78"/>
              </a:rPr>
              <a:t>هر مجله نیز توسط سامانه رصد، ثبت و ضبط می شود</a:t>
            </a:r>
            <a:r>
              <a:rPr lang="fa-IR" b="1" dirty="0">
                <a:cs typeface="B Zar" panose="00000400000000000000" pitchFamily="2" charset="-78"/>
              </a:rPr>
              <a:t>.</a:t>
            </a:r>
          </a:p>
          <a:p>
            <a:pPr algn="r" rtl="1"/>
            <a:endParaRPr lang="en-US" dirty="0">
              <a:cs typeface="B Zar"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58152" cy="1219200"/>
          </a:xfrm>
          <a:prstGeom prst="rect">
            <a:avLst/>
          </a:prstGeom>
        </p:spPr>
      </p:pic>
    </p:spTree>
    <p:extLst>
      <p:ext uri="{BB962C8B-B14F-4D97-AF65-F5344CB8AC3E}">
        <p14:creationId xmlns:p14="http://schemas.microsoft.com/office/powerpoint/2010/main" val="1596323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solidFill>
                  <a:srgbClr val="002060"/>
                </a:solidFill>
                <a:cs typeface="B Titr" panose="00000700000000000000" pitchFamily="2" charset="-78"/>
              </a:rPr>
              <a:t>سامانه نظام نوین اطلاعات پژوهش های پزشکی ایران(نوپا)</a:t>
            </a:r>
            <a:endParaRPr lang="en-US" dirty="0">
              <a:solidFill>
                <a:srgbClr val="002060"/>
              </a:solidFill>
              <a:cs typeface="B Titr" panose="00000700000000000000" pitchFamily="2" charset="-78"/>
            </a:endParaRPr>
          </a:p>
        </p:txBody>
      </p:sp>
      <p:sp>
        <p:nvSpPr>
          <p:cNvPr id="3" name="Content Placeholder 2"/>
          <p:cNvSpPr>
            <a:spLocks noGrp="1"/>
          </p:cNvSpPr>
          <p:nvPr>
            <p:ph sz="quarter" idx="1"/>
          </p:nvPr>
        </p:nvSpPr>
        <p:spPr>
          <a:solidFill>
            <a:srgbClr val="FFFFFF"/>
          </a:solidFill>
          <a:ln>
            <a:solidFill>
              <a:schemeClr val="accent3">
                <a:lumMod val="75000"/>
              </a:schemeClr>
            </a:solidFill>
          </a:ln>
        </p:spPr>
        <p:txBody>
          <a:bodyPr/>
          <a:lstStyle/>
          <a:p>
            <a:pPr marL="0" indent="0" algn="just" rtl="1">
              <a:buNone/>
            </a:pPr>
            <a:r>
              <a:rPr lang="fa-IR" dirty="0">
                <a:cs typeface="B Zar" panose="00000400000000000000" pitchFamily="2" charset="-78"/>
              </a:rPr>
              <a:t>نظام نوین اطلاعات پژوهش پزشکی ایران (نوپا) با </a:t>
            </a:r>
            <a:r>
              <a:rPr lang="fa-IR" dirty="0" smtClean="0">
                <a:cs typeface="B Zar" panose="00000400000000000000" pitchFamily="2" charset="-78"/>
              </a:rPr>
              <a:t>هدف:</a:t>
            </a:r>
          </a:p>
          <a:p>
            <a:pPr algn="just" rtl="1"/>
            <a:r>
              <a:rPr lang="fa-IR" dirty="0" smtClean="0">
                <a:cs typeface="B Zar" panose="00000400000000000000" pitchFamily="2" charset="-78"/>
              </a:rPr>
              <a:t>بهره‌برداری </a:t>
            </a:r>
            <a:r>
              <a:rPr lang="fa-IR" dirty="0">
                <a:cs typeface="B Zar" panose="00000400000000000000" pitchFamily="2" charset="-78"/>
              </a:rPr>
              <a:t>اثربخش، </a:t>
            </a:r>
            <a:endParaRPr lang="fa-IR" dirty="0" smtClean="0">
              <a:cs typeface="B Zar" panose="00000400000000000000" pitchFamily="2" charset="-78"/>
            </a:endParaRPr>
          </a:p>
          <a:p>
            <a:pPr algn="just" rtl="1"/>
            <a:r>
              <a:rPr lang="fa-IR" dirty="0" smtClean="0">
                <a:cs typeface="B Zar" panose="00000400000000000000" pitchFamily="2" charset="-78"/>
              </a:rPr>
              <a:t>مبتنی </a:t>
            </a:r>
            <a:r>
              <a:rPr lang="fa-IR" dirty="0">
                <a:cs typeface="B Zar" panose="00000400000000000000" pitchFamily="2" charset="-78"/>
              </a:rPr>
              <a:t>بر اخلاق و کارآمد از پژوهش‌های نظام سلامت کشور، </a:t>
            </a:r>
            <a:endParaRPr lang="fa-IR" dirty="0" smtClean="0">
              <a:cs typeface="B Zar" panose="00000400000000000000" pitchFamily="2" charset="-78"/>
            </a:endParaRPr>
          </a:p>
          <a:p>
            <a:pPr algn="just" rtl="1"/>
            <a:r>
              <a:rPr lang="fa-IR" dirty="0" smtClean="0">
                <a:cs typeface="B Zar" panose="00000400000000000000" pitchFamily="2" charset="-78"/>
              </a:rPr>
              <a:t>توسعه </a:t>
            </a:r>
            <a:r>
              <a:rPr lang="fa-IR" dirty="0">
                <a:cs typeface="B Zar" panose="00000400000000000000" pitchFamily="2" charset="-78"/>
              </a:rPr>
              <a:t>کمی و کیفی پژوهش‌های نظام سلامت</a:t>
            </a:r>
            <a:r>
              <a:rPr lang="fa-IR" dirty="0" smtClean="0">
                <a:cs typeface="B Zar" panose="00000400000000000000" pitchFamily="2" charset="-78"/>
              </a:rPr>
              <a:t>،</a:t>
            </a:r>
          </a:p>
          <a:p>
            <a:pPr algn="just" rtl="1"/>
            <a:r>
              <a:rPr lang="fa-IR" dirty="0" smtClean="0">
                <a:cs typeface="B Zar" panose="00000400000000000000" pitchFamily="2" charset="-78"/>
              </a:rPr>
              <a:t> </a:t>
            </a:r>
            <a:r>
              <a:rPr lang="fa-IR" dirty="0">
                <a:cs typeface="B Zar" panose="00000400000000000000" pitchFamily="2" charset="-78"/>
              </a:rPr>
              <a:t>صرفه‌جویی و مدیریت هزینه‌ها در پژوهش‌های نظام سلامت</a:t>
            </a:r>
            <a:r>
              <a:rPr lang="fa-IR" dirty="0" smtClean="0">
                <a:cs typeface="B Zar" panose="00000400000000000000" pitchFamily="2" charset="-78"/>
              </a:rPr>
              <a:t>،</a:t>
            </a:r>
          </a:p>
          <a:p>
            <a:pPr algn="just" rtl="1"/>
            <a:r>
              <a:rPr lang="fa-IR" dirty="0" smtClean="0">
                <a:cs typeface="B Zar" panose="00000400000000000000" pitchFamily="2" charset="-78"/>
              </a:rPr>
              <a:t> </a:t>
            </a:r>
            <a:r>
              <a:rPr lang="fa-IR" dirty="0">
                <a:cs typeface="B Zar" panose="00000400000000000000" pitchFamily="2" charset="-78"/>
              </a:rPr>
              <a:t>افزایش مشاهده‌پذیری و دسترسی پژوهشگران به منابع اطلاعاتی و نتایج پژوهش‌ها، </a:t>
            </a:r>
            <a:endParaRPr lang="fa-IR" dirty="0" smtClean="0">
              <a:cs typeface="B Zar" panose="00000400000000000000" pitchFamily="2" charset="-78"/>
            </a:endParaRPr>
          </a:p>
          <a:p>
            <a:pPr algn="just" rtl="1"/>
            <a:r>
              <a:rPr lang="fa-IR" dirty="0" smtClean="0">
                <a:cs typeface="B Zar" panose="00000400000000000000" pitchFamily="2" charset="-78"/>
              </a:rPr>
              <a:t>پایش</a:t>
            </a:r>
            <a:r>
              <a:rPr lang="fa-IR" dirty="0">
                <a:cs typeface="B Zar" panose="00000400000000000000" pitchFamily="2" charset="-78"/>
              </a:rPr>
              <a:t>، رصد، توزیع و ترویج دانش تولید شده از پژوهش‌های پزشکی طراحی شده است.</a:t>
            </a:r>
          </a:p>
          <a:p>
            <a:pPr algn="just" rtl="1"/>
            <a:endParaRPr lang="en-US" dirty="0">
              <a:cs typeface="B Zar" panose="00000400000000000000" pitchFamily="2" charset="-78"/>
            </a:endParaRPr>
          </a:p>
        </p:txBody>
      </p:sp>
    </p:spTree>
    <p:extLst>
      <p:ext uri="{BB962C8B-B14F-4D97-AF65-F5344CB8AC3E}">
        <p14:creationId xmlns:p14="http://schemas.microsoft.com/office/powerpoint/2010/main" val="478982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139"/>
          <a:stretch/>
        </p:blipFill>
        <p:spPr bwMode="auto">
          <a:xfrm>
            <a:off x="58271" y="22412"/>
            <a:ext cx="8899937"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985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989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381000"/>
            <a:ext cx="81534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65"/>
            <a:ext cx="12985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860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096" y="0"/>
            <a:ext cx="7467600" cy="1304925"/>
          </a:xfrm>
          <a:solidFill>
            <a:schemeClr val="bg2"/>
          </a:solidFill>
        </p:spPr>
        <p:txBody>
          <a:bodyPr>
            <a:normAutofit fontScale="90000"/>
          </a:bodyPr>
          <a:lstStyle/>
          <a:p>
            <a:pPr algn="r" rtl="1"/>
            <a:r>
              <a:rPr lang="fa-IR" dirty="0" smtClean="0">
                <a:solidFill>
                  <a:srgbClr val="B914C6"/>
                </a:solidFill>
                <a:cs typeface="B Titr" panose="00000700000000000000" pitchFamily="2" charset="-78"/>
              </a:rPr>
              <a:t>4. سامانه </a:t>
            </a:r>
            <a:r>
              <a:rPr lang="fa-IR" dirty="0">
                <a:solidFill>
                  <a:srgbClr val="B914C6"/>
                </a:solidFill>
                <a:cs typeface="B Titr" panose="00000700000000000000" pitchFamily="2" charset="-78"/>
              </a:rPr>
              <a:t>مدیریت انتشارات </a:t>
            </a:r>
            <a:r>
              <a:rPr lang="fa-IR" dirty="0" smtClean="0">
                <a:solidFill>
                  <a:srgbClr val="B914C6"/>
                </a:solidFill>
                <a:cs typeface="B Titr" panose="00000700000000000000" pitchFamily="2" charset="-78"/>
              </a:rPr>
              <a:t>دانشگاه‌های </a:t>
            </a:r>
            <a:r>
              <a:rPr lang="fa-IR" dirty="0">
                <a:solidFill>
                  <a:srgbClr val="B914C6"/>
                </a:solidFill>
                <a:cs typeface="B Titr" panose="00000700000000000000" pitchFamily="2" charset="-78"/>
              </a:rPr>
              <a:t>علوم پزشکی کشور در آدرس: </a:t>
            </a:r>
            <a:r>
              <a:rPr lang="en-US" dirty="0">
                <a:solidFill>
                  <a:srgbClr val="B914C6"/>
                </a:solidFill>
                <a:cs typeface="B Titr" panose="00000700000000000000" pitchFamily="2" charset="-78"/>
              </a:rPr>
              <a:t>http://books.research.ac.ir</a:t>
            </a:r>
          </a:p>
        </p:txBody>
      </p:sp>
      <p:sp>
        <p:nvSpPr>
          <p:cNvPr id="3" name="Content Placeholder 2"/>
          <p:cNvSpPr>
            <a:spLocks noGrp="1"/>
          </p:cNvSpPr>
          <p:nvPr>
            <p:ph sz="quarter" idx="1"/>
          </p:nvPr>
        </p:nvSpPr>
        <p:spPr/>
        <p:txBody>
          <a:bodyPr/>
          <a:lstStyle/>
          <a:p>
            <a:pPr algn="just" rtl="1"/>
            <a:r>
              <a:rPr lang="fa-IR" dirty="0">
                <a:cs typeface="B Zar" panose="00000400000000000000" pitchFamily="2" charset="-78"/>
              </a:rPr>
              <a:t>سامانه مداد در سال ۱۳۹۵ با هدف </a:t>
            </a:r>
            <a:r>
              <a:rPr lang="fa-IR" dirty="0">
                <a:effectLst>
                  <a:outerShdw blurRad="38100" dist="38100" dir="2700000" algn="tl">
                    <a:srgbClr val="000000">
                      <a:alpha val="43137"/>
                    </a:srgbClr>
                  </a:outerShdw>
                </a:effectLst>
                <a:cs typeface="B Zar" panose="00000400000000000000" pitchFamily="2" charset="-78"/>
              </a:rPr>
              <a:t>نمایش و دسترسی سریع به اطلاعات به‌روز کتاب‌های منتشر شده</a:t>
            </a:r>
            <a:r>
              <a:rPr lang="fa-IR" dirty="0">
                <a:cs typeface="B Zar" panose="00000400000000000000" pitchFamily="2" charset="-78"/>
              </a:rPr>
              <a:t> دانشگاه‌های علوم پزشکی کشور توسط مرکز توسعه و هماهنگی اطلاعات و انتشارات علمی معاونت تحقیقات و فناوری وزارت بهداشت طراحی، پیاده‌سازی و اجرا شد.</a:t>
            </a:r>
          </a:p>
          <a:p>
            <a:pPr algn="just" rtl="1"/>
            <a:r>
              <a:rPr lang="fa-IR" dirty="0">
                <a:cs typeface="B Zar" panose="00000400000000000000" pitchFamily="2" charset="-78"/>
              </a:rPr>
              <a:t>این سامانه دارای امکانات و قابلیت‌های زیر است:</a:t>
            </a:r>
          </a:p>
          <a:p>
            <a:pPr algn="just" rtl="1"/>
            <a:r>
              <a:rPr lang="fa-IR" dirty="0" smtClean="0">
                <a:cs typeface="B Zar" panose="00000400000000000000" pitchFamily="2" charset="-78"/>
              </a:rPr>
              <a:t>ارائه </a:t>
            </a:r>
            <a:r>
              <a:rPr lang="fa-IR" dirty="0">
                <a:cs typeface="B Zar" panose="00000400000000000000" pitchFamily="2" charset="-78"/>
              </a:rPr>
              <a:t>اطلاعات اصلی و به‌روز کتاب‌های تالیف و ترجمه دانشگاه‌های علوم پزشکی</a:t>
            </a:r>
          </a:p>
          <a:p>
            <a:pPr algn="just" rtl="1"/>
            <a:r>
              <a:rPr lang="fa-IR" dirty="0" smtClean="0">
                <a:cs typeface="B Zar" panose="00000400000000000000" pitchFamily="2" charset="-78"/>
              </a:rPr>
              <a:t>امکان </a:t>
            </a:r>
            <a:r>
              <a:rPr lang="fa-IR" dirty="0">
                <a:cs typeface="B Zar" panose="00000400000000000000" pitchFamily="2" charset="-78"/>
              </a:rPr>
              <a:t>انجام جستجوی ساده و پیشرفته کتاب بر اساس عنوان، نویسنده، سال نشر، ناشر، شابک، ویرایش و نوع کتاب</a:t>
            </a:r>
          </a:p>
          <a:p>
            <a:pPr algn="just" rtl="1"/>
            <a:r>
              <a:rPr lang="fa-IR" dirty="0" smtClean="0">
                <a:cs typeface="B Zar" panose="00000400000000000000" pitchFamily="2" charset="-78"/>
              </a:rPr>
              <a:t>استعلام </a:t>
            </a:r>
            <a:r>
              <a:rPr lang="fa-IR" dirty="0">
                <a:cs typeface="B Zar" panose="00000400000000000000" pitchFamily="2" charset="-78"/>
              </a:rPr>
              <a:t>آنلاین کتاب‌های در دست تالیف و ترجمه دانشگاه‌ها</a:t>
            </a:r>
          </a:p>
          <a:p>
            <a:pPr algn="just" rtl="1"/>
            <a:endParaRPr lang="en-US" dirty="0">
              <a:cs typeface="B Zar" panose="00000400000000000000" pitchFamily="2" charset="-78"/>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9" y="0"/>
            <a:ext cx="134302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816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703" y="0"/>
            <a:ext cx="7888941" cy="1276350"/>
          </a:xfrm>
          <a:solidFill>
            <a:schemeClr val="bg2"/>
          </a:solidFill>
        </p:spPr>
        <p:txBody>
          <a:bodyPr>
            <a:normAutofit fontScale="90000"/>
          </a:bodyPr>
          <a:lstStyle/>
          <a:p>
            <a:pPr algn="ctr" rtl="1"/>
            <a:r>
              <a:rPr lang="fa-IR" b="1" dirty="0" smtClean="0">
                <a:solidFill>
                  <a:srgbClr val="002060"/>
                </a:solidFill>
                <a:cs typeface="B Zar" panose="00000400000000000000" pitchFamily="2" charset="-78"/>
              </a:rPr>
              <a:t/>
            </a:r>
            <a:br>
              <a:rPr lang="fa-IR" b="1" dirty="0" smtClean="0">
                <a:solidFill>
                  <a:srgbClr val="002060"/>
                </a:solidFill>
                <a:cs typeface="B Zar" panose="00000400000000000000" pitchFamily="2" charset="-78"/>
              </a:rPr>
            </a:br>
            <a:r>
              <a:rPr lang="fa-IR" b="1" dirty="0" smtClean="0">
                <a:solidFill>
                  <a:srgbClr val="002060"/>
                </a:solidFill>
                <a:cs typeface="B Zar" panose="00000400000000000000" pitchFamily="2" charset="-78"/>
              </a:rPr>
              <a:t/>
            </a:r>
            <a:br>
              <a:rPr lang="fa-IR" b="1" dirty="0" smtClean="0">
                <a:solidFill>
                  <a:srgbClr val="002060"/>
                </a:solidFill>
                <a:cs typeface="B Zar" panose="00000400000000000000" pitchFamily="2" charset="-78"/>
              </a:rPr>
            </a:br>
            <a:r>
              <a:rPr lang="fa-IR" b="1" dirty="0" smtClean="0">
                <a:solidFill>
                  <a:srgbClr val="002060"/>
                </a:solidFill>
                <a:cs typeface="B Zar" panose="00000400000000000000" pitchFamily="2" charset="-78"/>
              </a:rPr>
              <a:t/>
            </a:r>
            <a:br>
              <a:rPr lang="fa-IR" b="1" dirty="0" smtClean="0">
                <a:solidFill>
                  <a:srgbClr val="002060"/>
                </a:solidFill>
                <a:cs typeface="B Zar" panose="00000400000000000000" pitchFamily="2" charset="-78"/>
              </a:rPr>
            </a:br>
            <a:r>
              <a:rPr lang="fa-IR" b="1" dirty="0" smtClean="0">
                <a:solidFill>
                  <a:srgbClr val="002060"/>
                </a:solidFill>
                <a:cs typeface="B Zar" panose="00000400000000000000" pitchFamily="2" charset="-78"/>
              </a:rPr>
              <a:t/>
            </a:r>
            <a:br>
              <a:rPr lang="fa-IR" b="1" dirty="0" smtClean="0">
                <a:solidFill>
                  <a:srgbClr val="002060"/>
                </a:solidFill>
                <a:cs typeface="B Zar" panose="00000400000000000000" pitchFamily="2" charset="-78"/>
              </a:rPr>
            </a:br>
            <a:r>
              <a:rPr lang="fa-IR" b="1" dirty="0" smtClean="0">
                <a:solidFill>
                  <a:srgbClr val="002060"/>
                </a:solidFill>
                <a:cs typeface="B Zar" panose="00000400000000000000" pitchFamily="2" charset="-78"/>
              </a:rPr>
              <a:t/>
            </a:r>
            <a:br>
              <a:rPr lang="fa-IR" b="1" dirty="0" smtClean="0">
                <a:solidFill>
                  <a:srgbClr val="002060"/>
                </a:solidFill>
                <a:cs typeface="B Zar" panose="00000400000000000000" pitchFamily="2" charset="-78"/>
              </a:rPr>
            </a:br>
            <a:r>
              <a:rPr lang="fa-IR" b="1" dirty="0" smtClean="0">
                <a:solidFill>
                  <a:srgbClr val="002060"/>
                </a:solidFill>
                <a:cs typeface="B Zar" panose="00000400000000000000" pitchFamily="2" charset="-78"/>
              </a:rPr>
              <a:t>5. سامانه </a:t>
            </a:r>
            <a:r>
              <a:rPr lang="fa-IR" b="1" dirty="0">
                <a:solidFill>
                  <a:srgbClr val="002060"/>
                </a:solidFill>
                <a:cs typeface="B Zar" panose="00000400000000000000" pitchFamily="2" charset="-78"/>
              </a:rPr>
              <a:t>پایان‌نامه‌های علوم پزشکی کشور در آدرس</a:t>
            </a:r>
            <a:r>
              <a:rPr lang="fa-IR" b="1" dirty="0" smtClean="0">
                <a:solidFill>
                  <a:srgbClr val="002060"/>
                </a:solidFill>
                <a:cs typeface="B Zar" panose="00000400000000000000" pitchFamily="2" charset="-78"/>
              </a:rPr>
              <a:t>:</a:t>
            </a:r>
            <a:br>
              <a:rPr lang="fa-IR" b="1" dirty="0" smtClean="0">
                <a:solidFill>
                  <a:srgbClr val="002060"/>
                </a:solidFill>
                <a:cs typeface="B Zar" panose="00000400000000000000" pitchFamily="2" charset="-78"/>
              </a:rPr>
            </a:br>
            <a:r>
              <a:rPr lang="fa-IR" b="1" dirty="0" smtClean="0">
                <a:solidFill>
                  <a:srgbClr val="002060"/>
                </a:solidFill>
                <a:cs typeface="B Zar" panose="00000400000000000000" pitchFamily="2" charset="-78"/>
              </a:rPr>
              <a:t>  </a:t>
            </a:r>
            <a:r>
              <a:rPr lang="en-US" b="1" dirty="0">
                <a:solidFill>
                  <a:srgbClr val="002060"/>
                </a:solidFill>
                <a:cs typeface="B Zar" panose="00000400000000000000" pitchFamily="2" charset="-78"/>
              </a:rPr>
              <a:t>http://thesis.research.ac.ir</a:t>
            </a:r>
            <a:br>
              <a:rPr lang="en-US" b="1" dirty="0">
                <a:solidFill>
                  <a:srgbClr val="002060"/>
                </a:solidFill>
                <a:cs typeface="B Zar" panose="00000400000000000000" pitchFamily="2" charset="-78"/>
              </a:rPr>
            </a:br>
            <a:endParaRPr lang="en-US" b="1" dirty="0">
              <a:solidFill>
                <a:srgbClr val="002060"/>
              </a:solidFill>
              <a:cs typeface="B Zar" panose="00000400000000000000" pitchFamily="2" charset="-78"/>
            </a:endParaRPr>
          </a:p>
        </p:txBody>
      </p:sp>
      <p:sp>
        <p:nvSpPr>
          <p:cNvPr id="3" name="Content Placeholder 2"/>
          <p:cNvSpPr>
            <a:spLocks noGrp="1"/>
          </p:cNvSpPr>
          <p:nvPr>
            <p:ph sz="quarter" idx="1"/>
          </p:nvPr>
        </p:nvSpPr>
        <p:spPr>
          <a:xfrm>
            <a:off x="604557" y="1600200"/>
            <a:ext cx="7467600" cy="4873752"/>
          </a:xfrm>
        </p:spPr>
        <p:txBody>
          <a:bodyPr/>
          <a:lstStyle/>
          <a:p>
            <a:pPr algn="r" rtl="1"/>
            <a:r>
              <a:rPr lang="fa-IR" dirty="0">
                <a:cs typeface="B Zar" panose="00000400000000000000" pitchFamily="2" charset="-78"/>
              </a:rPr>
              <a:t>این بانک امکان جستجوی پایان نامه‌های علوم پزشکی را بر اساس کلید واژه، دانشجو، استاد مشاور، استاد راهنما، رشته تحصیلی، سال دفاع و مقطع تحصیلی فراهم کرده است.</a:t>
            </a:r>
          </a:p>
          <a:p>
            <a:pPr algn="r" rtl="1"/>
            <a:r>
              <a:rPr lang="fa-IR" dirty="0">
                <a:cs typeface="B Zar" panose="00000400000000000000" pitchFamily="2" charset="-78"/>
              </a:rPr>
              <a:t>همچنین امکان دست یابی به پایان نامه‌های دانشگاه‌های علوم پزشکی </a:t>
            </a:r>
            <a:r>
              <a:rPr lang="fa-IR" b="1" dirty="0">
                <a:cs typeface="B Zar" panose="00000400000000000000" pitchFamily="2" charset="-78"/>
              </a:rPr>
              <a:t>استان‌های</a:t>
            </a:r>
            <a:r>
              <a:rPr lang="fa-IR" dirty="0">
                <a:cs typeface="B Zar" panose="00000400000000000000" pitchFamily="2" charset="-78"/>
              </a:rPr>
              <a:t> مختلف نیز فراهم است.</a:t>
            </a:r>
          </a:p>
          <a:p>
            <a:pPr algn="r" rtl="1"/>
            <a:r>
              <a:rPr lang="fa-IR" dirty="0">
                <a:cs typeface="B Zar" panose="00000400000000000000" pitchFamily="2" charset="-78"/>
              </a:rPr>
              <a:t>این بانک اطلاعاتی </a:t>
            </a:r>
            <a:r>
              <a:rPr lang="fa-IR" b="1" dirty="0">
                <a:cs typeface="B Zar" panose="00000400000000000000" pitchFamily="2" charset="-78"/>
              </a:rPr>
              <a:t>چکیده</a:t>
            </a:r>
            <a:r>
              <a:rPr lang="fa-IR" dirty="0">
                <a:cs typeface="B Zar" panose="00000400000000000000" pitchFamily="2" charset="-78"/>
              </a:rPr>
              <a:t> هر پایان نامه را به همراه اطلاعات اصلی پایان نامه در اختیار مخاطب قرار می‌دهد.</a:t>
            </a:r>
          </a:p>
          <a:p>
            <a:pPr algn="r" rtl="1"/>
            <a:r>
              <a:rPr lang="fa-IR" dirty="0">
                <a:cs typeface="B Zar" panose="00000400000000000000" pitchFamily="2" charset="-78"/>
              </a:rPr>
              <a:t>همچنین امکان د</a:t>
            </a:r>
            <a:r>
              <a:rPr lang="fa-IR" b="1" dirty="0">
                <a:cs typeface="B Zar" panose="00000400000000000000" pitchFamily="2" charset="-78"/>
              </a:rPr>
              <a:t>ریافت گزارش آماری </a:t>
            </a:r>
            <a:r>
              <a:rPr lang="fa-IR" dirty="0">
                <a:cs typeface="B Zar" panose="00000400000000000000" pitchFamily="2" charset="-78"/>
              </a:rPr>
              <a:t>بر اساس دانشگاه، دانشکده، استاد راهنما و مشاور و کلید واژه فراهم است.</a:t>
            </a:r>
          </a:p>
          <a:p>
            <a:pPr algn="r" rtl="1"/>
            <a:endParaRPr lang="en-US" dirty="0">
              <a:cs typeface="B Zar"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2" y="0"/>
            <a:ext cx="1200150" cy="1276350"/>
          </a:xfrm>
          <a:prstGeom prst="rect">
            <a:avLst/>
          </a:prstGeom>
        </p:spPr>
      </p:pic>
    </p:spTree>
    <p:extLst>
      <p:ext uri="{BB962C8B-B14F-4D97-AF65-F5344CB8AC3E}">
        <p14:creationId xmlns:p14="http://schemas.microsoft.com/office/powerpoint/2010/main" val="1007537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609600"/>
            <a:ext cx="7467600" cy="555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2" y="0"/>
            <a:ext cx="1201737"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43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25" y="17929"/>
            <a:ext cx="7467600" cy="1086971"/>
          </a:xfrm>
          <a:solidFill>
            <a:schemeClr val="bg2"/>
          </a:solidFill>
        </p:spPr>
        <p:txBody>
          <a:bodyPr>
            <a:normAutofit fontScale="90000"/>
          </a:bodyPr>
          <a:lstStyle/>
          <a:p>
            <a:pPr algn="r" rtl="1"/>
            <a:r>
              <a:rPr lang="fa-IR" b="1" dirty="0" smtClean="0">
                <a:solidFill>
                  <a:schemeClr val="tx1"/>
                </a:solidFill>
                <a:cs typeface="B Titr" panose="00000700000000000000" pitchFamily="2" charset="-78"/>
              </a:rPr>
              <a:t>6. سامانه </a:t>
            </a:r>
            <a:r>
              <a:rPr lang="fa-IR" b="1" dirty="0">
                <a:solidFill>
                  <a:schemeClr val="tx1"/>
                </a:solidFill>
                <a:cs typeface="B Titr" panose="00000700000000000000" pitchFamily="2" charset="-78"/>
              </a:rPr>
              <a:t>اعلام مجلات نامعتبر و جعلی وزارت بهداشت در آدرس:  </a:t>
            </a:r>
            <a:r>
              <a:rPr lang="en-US" b="1" dirty="0">
                <a:solidFill>
                  <a:schemeClr val="tx1"/>
                </a:solidFill>
                <a:cs typeface="B Titr" panose="00000700000000000000" pitchFamily="2" charset="-78"/>
              </a:rPr>
              <a:t>http://blacklist.research.ac.ir</a:t>
            </a:r>
          </a:p>
        </p:txBody>
      </p:sp>
      <p:sp>
        <p:nvSpPr>
          <p:cNvPr id="3" name="Content Placeholder 2"/>
          <p:cNvSpPr>
            <a:spLocks noGrp="1"/>
          </p:cNvSpPr>
          <p:nvPr>
            <p:ph sz="quarter" idx="1"/>
          </p:nvPr>
        </p:nvSpPr>
        <p:spPr/>
        <p:txBody>
          <a:bodyPr/>
          <a:lstStyle/>
          <a:p>
            <a:pPr algn="r" rtl="1"/>
            <a:r>
              <a:rPr lang="fa-IR" dirty="0">
                <a:cs typeface="B Zar" panose="00000400000000000000" pitchFamily="2" charset="-78"/>
              </a:rPr>
              <a:t>در این سامانه ۲ هزار و ۱9۰ نشریه نامعتبر و جعلی معرفی شده است که البته طبق اعلام خود سامانه تمام مجلات نامعتبر موجود را در بر نمی‌گیرد. به این معنی که عدم وجود مجله‌ای در این فهرست، الزامان به دلیل معتبر بودن آن نیست. اما وجود مجله در این فهرست نشان دهنده نامعتبر بودن آن است.</a:t>
            </a:r>
          </a:p>
          <a:p>
            <a:pPr algn="r" rtl="1"/>
            <a:r>
              <a:rPr lang="fa-IR" dirty="0">
                <a:cs typeface="B Zar" panose="00000400000000000000" pitchFamily="2" charset="-78"/>
              </a:rPr>
              <a:t>این سامانه همچنین امکان پیشنهاد مجله نامعتبر را برای مخاطبان فراهم کرده است.</a:t>
            </a:r>
          </a:p>
          <a:p>
            <a:pPr algn="r" rtl="1"/>
            <a:endParaRPr lang="en-US" dirty="0">
              <a:cs typeface="B Zar"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0625" cy="1104900"/>
          </a:xfrm>
          <a:prstGeom prst="rect">
            <a:avLst/>
          </a:prstGeom>
        </p:spPr>
      </p:pic>
    </p:spTree>
    <p:extLst>
      <p:ext uri="{BB962C8B-B14F-4D97-AF65-F5344CB8AC3E}">
        <p14:creationId xmlns:p14="http://schemas.microsoft.com/office/powerpoint/2010/main" val="48913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2"/>
          <p:cNvPicPr>
            <a:picLocks noGrp="1" noChangeAspect="1"/>
          </p:cNvPicPr>
          <p:nvPr>
            <p:ph sz="quarter" idx="1"/>
          </p:nvPr>
        </p:nvPicPr>
        <p:blipFill rotWithShape="1">
          <a:blip r:embed="rId2"/>
          <a:srcRect t="5127" r="2732" b="5433"/>
          <a:stretch/>
        </p:blipFill>
        <p:spPr>
          <a:xfrm>
            <a:off x="457200" y="457200"/>
            <a:ext cx="8458200" cy="6019799"/>
          </a:xfrm>
          <a:prstGeom prst="rect">
            <a:avLst/>
          </a:prstGeom>
          <a:effectLst>
            <a:glow rad="228600">
              <a:schemeClr val="accent3">
                <a:satMod val="175000"/>
                <a:alpha val="40000"/>
              </a:schemeClr>
            </a:glow>
          </a:effec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362200"/>
            <a:ext cx="12255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59" y="-26894"/>
            <a:ext cx="1189037"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663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0" y="0"/>
            <a:ext cx="7905750" cy="1219200"/>
          </a:xfrm>
          <a:solidFill>
            <a:schemeClr val="bg2"/>
          </a:solidFill>
        </p:spPr>
        <p:txBody>
          <a:bodyPr>
            <a:normAutofit/>
          </a:bodyPr>
          <a:lstStyle/>
          <a:p>
            <a:pPr algn="r" rtl="1"/>
            <a:r>
              <a:rPr lang="fa-IR" dirty="0" smtClean="0">
                <a:solidFill>
                  <a:srgbClr val="71BDFB"/>
                </a:solidFill>
                <a:cs typeface="B Titr" panose="00000700000000000000" pitchFamily="2" charset="-78"/>
              </a:rPr>
              <a:t>7. سامانه </a:t>
            </a:r>
            <a:r>
              <a:rPr lang="fa-IR" dirty="0">
                <a:solidFill>
                  <a:srgbClr val="71BDFB"/>
                </a:solidFill>
                <a:cs typeface="B Titr" panose="00000700000000000000" pitchFamily="2" charset="-78"/>
              </a:rPr>
              <a:t>انتشار نتایج و اخبار پژوهش‌های سلامت کشور در آدرس:  </a:t>
            </a:r>
            <a:r>
              <a:rPr lang="en-US" dirty="0">
                <a:solidFill>
                  <a:srgbClr val="71BDFB"/>
                </a:solidFill>
                <a:cs typeface="B Titr" panose="00000700000000000000" pitchFamily="2" charset="-78"/>
              </a:rPr>
              <a:t>http://news.research.ac.ir</a:t>
            </a:r>
          </a:p>
        </p:txBody>
      </p:sp>
      <p:sp>
        <p:nvSpPr>
          <p:cNvPr id="3" name="Content Placeholder 2"/>
          <p:cNvSpPr>
            <a:spLocks noGrp="1"/>
          </p:cNvSpPr>
          <p:nvPr>
            <p:ph sz="quarter" idx="1"/>
          </p:nvPr>
        </p:nvSpPr>
        <p:spPr/>
        <p:txBody>
          <a:bodyPr/>
          <a:lstStyle/>
          <a:p>
            <a:pPr algn="just" rtl="1"/>
            <a:r>
              <a:rPr lang="fa-IR" dirty="0">
                <a:cs typeface="B Zar" panose="00000400000000000000" pitchFamily="2" charset="-78"/>
              </a:rPr>
              <a:t>این پایگاه اطلاع رسانی، اخبار حاصل از تحقیقات نظام سلامت را منتشر می‌کند.</a:t>
            </a:r>
          </a:p>
          <a:p>
            <a:pPr algn="just" rtl="1"/>
            <a:r>
              <a:rPr lang="fa-IR" dirty="0">
                <a:cs typeface="B Zar" panose="00000400000000000000" pitchFamily="2" charset="-78"/>
              </a:rPr>
              <a:t>هدف از راه اندازی این سامانه انتشار سریع اخبار مستند و مبتنی بر شواهد از پژوهش‌های سلامت کشور به روشی صحیح،  سریع  و با دسته بندی‌های مناسب است. یکی از کارکردهای این سامانه، برقراری ارتباط بین محققان و مردم و سایر ذینفعان جامعه از طریق انتقال پیام و اخبار منتج از طرح‌های تحقیقاتي است.</a:t>
            </a:r>
          </a:p>
          <a:p>
            <a:pPr algn="just" rtl="1"/>
            <a:r>
              <a:rPr lang="fa-IR" dirty="0">
                <a:cs typeface="B Zar" panose="00000400000000000000" pitchFamily="2" charset="-78"/>
              </a:rPr>
              <a:t>انتقال دانش تولید شده حاصل از طرح‌های پژوهشی دانشگاه‌های علوم پزشکی کشور از اهداف راه اندازی این پایگاه است. همچنین افزایش تعامل بین محققان و جامعه، تصمیم گیرندگان و سیاستگزاران و ارتقاء آگاهي و اطلاع‌رساني از نتايج پژوهش‌هاي علوم پزشکي از ديگر اهداف اين پايگاه ذکر شده است.</a:t>
            </a:r>
          </a:p>
          <a:p>
            <a:pPr algn="just" rtl="1"/>
            <a:endParaRPr lang="en-US" dirty="0">
              <a:cs typeface="B Zar"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1314450" cy="1285875"/>
          </a:xfrm>
          <a:prstGeom prst="rect">
            <a:avLst/>
          </a:prstGeom>
        </p:spPr>
      </p:pic>
    </p:spTree>
    <p:extLst>
      <p:ext uri="{BB962C8B-B14F-4D97-AF65-F5344CB8AC3E}">
        <p14:creationId xmlns:p14="http://schemas.microsoft.com/office/powerpoint/2010/main" val="3383300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7750175" cy="4380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00" y="0"/>
            <a:ext cx="131762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894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934" y="304800"/>
            <a:ext cx="7467600" cy="1143000"/>
          </a:xfrm>
        </p:spPr>
        <p:txBody>
          <a:bodyPr>
            <a:normAutofit fontScale="90000"/>
          </a:bodyPr>
          <a:lstStyle/>
          <a:p>
            <a:pPr algn="r" rtl="1"/>
            <a:r>
              <a:rPr lang="fa-IR" b="1" dirty="0" smtClean="0">
                <a:solidFill>
                  <a:srgbClr val="0350C1"/>
                </a:solidFill>
                <a:cs typeface="B Titr" panose="00000700000000000000" pitchFamily="2" charset="-78"/>
              </a:rPr>
              <a:t>8. سامانه </a:t>
            </a:r>
            <a:r>
              <a:rPr lang="fa-IR" b="1" dirty="0">
                <a:solidFill>
                  <a:srgbClr val="0350C1"/>
                </a:solidFill>
                <a:cs typeface="B Titr" panose="00000700000000000000" pitchFamily="2" charset="-78"/>
              </a:rPr>
              <a:t>منبع یاب (جستجو و بازیابی منابع اطلاعاتی پزشکی) در آدرس: </a:t>
            </a:r>
            <a:r>
              <a:rPr lang="en-US" b="1" dirty="0">
                <a:solidFill>
                  <a:srgbClr val="0350C1"/>
                </a:solidFill>
                <a:cs typeface="B Titr" panose="00000700000000000000" pitchFamily="2" charset="-78"/>
              </a:rPr>
              <a:t>http://rsf.research.ac.ir</a:t>
            </a:r>
            <a:br>
              <a:rPr lang="en-US" b="1" dirty="0">
                <a:solidFill>
                  <a:srgbClr val="0350C1"/>
                </a:solidFill>
                <a:cs typeface="B Titr" panose="00000700000000000000" pitchFamily="2" charset="-78"/>
              </a:rPr>
            </a:br>
            <a:endParaRPr lang="en-US" b="1" dirty="0">
              <a:solidFill>
                <a:srgbClr val="0350C1"/>
              </a:solidFill>
              <a:cs typeface="B Titr" panose="00000700000000000000" pitchFamily="2" charset="-78"/>
            </a:endParaRPr>
          </a:p>
        </p:txBody>
      </p:sp>
      <p:sp>
        <p:nvSpPr>
          <p:cNvPr id="3" name="Content Placeholder 2"/>
          <p:cNvSpPr>
            <a:spLocks noGrp="1"/>
          </p:cNvSpPr>
          <p:nvPr>
            <p:ph sz="quarter" idx="1"/>
          </p:nvPr>
        </p:nvSpPr>
        <p:spPr/>
        <p:txBody>
          <a:bodyPr/>
          <a:lstStyle/>
          <a:p>
            <a:pPr algn="just" rtl="1"/>
            <a:r>
              <a:rPr lang="fa-IR" dirty="0">
                <a:cs typeface="B Zar" panose="00000400000000000000" pitchFamily="2" charset="-78"/>
              </a:rPr>
              <a:t>سامانه منبع‌یاب توسط معاونت تحقیقات و فناوری وزارت بهداشت درمان و آموزش پزشکی و با همکاری مرکز توسعه و هماهنگی اطلاعات و انتشارات علمی این وزارت تهیه شده است و ‌ابزار جستجو و دسترسی به اطلاعات بیش از ۸۰ هزار عنوان مجله (55655)، کتاب (39470) و راهنما (343) را دارد. در این سامانه به‌راحتی می‌توانید به </a:t>
            </a:r>
            <a:r>
              <a:rPr lang="fa-IR" b="1" dirty="0">
                <a:cs typeface="B Zar" panose="00000400000000000000" pitchFamily="2" charset="-78"/>
              </a:rPr>
              <a:t>مجلات، فایل‌های آموزشی، تصاویر و کتاب‌های رشته خود دسترسی و مجله مناسب برای انتشار مقالات </a:t>
            </a:r>
            <a:r>
              <a:rPr lang="fa-IR" dirty="0">
                <a:cs typeface="B Zar" panose="00000400000000000000" pitchFamily="2" charset="-78"/>
              </a:rPr>
              <a:t>را پیدا کنید. محققین می‌توانند با استفاده از این سامانه تنها با وارد کردن نام مجله در باکس جستجو، به‌راحتی وضعیت مجله را مشاهده و شاخص‌های علم‌سنجی آن را بررسی کنند.</a:t>
            </a:r>
          </a:p>
          <a:p>
            <a:pPr algn="just" rtl="1"/>
            <a:endParaRPr lang="en-US" dirty="0">
              <a:cs typeface="B Zar" panose="00000400000000000000" pitchFamily="2" charset="-78"/>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07141"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821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r" rtl="1"/>
            <a:r>
              <a:rPr lang="fa-IR" b="1" dirty="0">
                <a:solidFill>
                  <a:srgbClr val="002060"/>
                </a:solidFill>
                <a:cs typeface="B Titr" panose="00000700000000000000" pitchFamily="2" charset="-78"/>
              </a:rPr>
              <a:t>سامانه های نظام نوین اطلاعات پژوهش های پزشکی ایران(نوپا)</a:t>
            </a:r>
            <a:endParaRPr lang="en-US" b="1" dirty="0">
              <a:solidFill>
                <a:srgbClr val="002060"/>
              </a:solidFill>
              <a:cs typeface="B Titr" panose="00000700000000000000" pitchFamily="2" charset="-78"/>
            </a:endParaRPr>
          </a:p>
        </p:txBody>
      </p:sp>
      <p:sp>
        <p:nvSpPr>
          <p:cNvPr id="3" name="Content Placeholder 2"/>
          <p:cNvSpPr>
            <a:spLocks noGrp="1"/>
          </p:cNvSpPr>
          <p:nvPr>
            <p:ph sz="quarter" idx="1"/>
          </p:nvPr>
        </p:nvSpPr>
        <p:spPr>
          <a:xfrm>
            <a:off x="457200" y="1524000"/>
            <a:ext cx="7467600" cy="4873752"/>
          </a:xfrm>
          <a:noFill/>
        </p:spPr>
        <p:txBody>
          <a:bodyPr>
            <a:normAutofit fontScale="85000" lnSpcReduction="10000"/>
          </a:bodyPr>
          <a:lstStyle/>
          <a:p>
            <a:pPr algn="r" rtl="1">
              <a:lnSpc>
                <a:spcPct val="110000"/>
              </a:lnSpc>
            </a:pPr>
            <a:r>
              <a:rPr lang="fa-IR" b="1" dirty="0">
                <a:cs typeface="B Nazanin" panose="00000400000000000000" pitchFamily="2" charset="-78"/>
              </a:rPr>
              <a:t>این نظام نوین اطلاعاتی شامل </a:t>
            </a:r>
            <a:r>
              <a:rPr lang="fa-IR" b="1" dirty="0" smtClean="0">
                <a:cs typeface="B Nazanin" panose="00000400000000000000" pitchFamily="2" charset="-78"/>
              </a:rPr>
              <a:t>13سامانه است:</a:t>
            </a:r>
            <a:endParaRPr lang="fa-IR" b="1" dirty="0">
              <a:cs typeface="B Nazanin" panose="00000400000000000000" pitchFamily="2" charset="-78"/>
            </a:endParaRPr>
          </a:p>
          <a:p>
            <a:pPr marL="0" lvl="0" indent="0" algn="r" defTabSz="457200" rtl="1">
              <a:lnSpc>
                <a:spcPct val="110000"/>
              </a:lnSpc>
              <a:spcBef>
                <a:spcPts val="1000"/>
              </a:spcBef>
              <a:buClr>
                <a:srgbClr val="B31166"/>
              </a:buClr>
              <a:buSzPct val="80000"/>
              <a:buNone/>
            </a:pPr>
            <a:r>
              <a:rPr lang="fa-IR" sz="1700" b="1" dirty="0">
                <a:solidFill>
                  <a:prstClr val="black"/>
                </a:solidFill>
                <a:latin typeface="Century Gothic"/>
                <a:cs typeface="B Nazanin" panose="00000400000000000000" pitchFamily="2" charset="-78"/>
              </a:rPr>
              <a:t>1)   سامانه علم‌سنجی اعضای هیات علمی دانشگاه‌های علوم پزشکی کشور در آدرس: </a:t>
            </a:r>
            <a:r>
              <a:rPr lang="en-US" sz="1700" b="1" dirty="0">
                <a:solidFill>
                  <a:prstClr val="black"/>
                </a:solidFill>
                <a:latin typeface="Century Gothic"/>
                <a:cs typeface="B Nazanin" panose="00000400000000000000" pitchFamily="2" charset="-78"/>
              </a:rPr>
              <a:t>http://isid.research.ac.ir</a:t>
            </a:r>
          </a:p>
          <a:p>
            <a:pPr marL="0" lvl="0" indent="0" algn="r" defTabSz="457200" rtl="1">
              <a:lnSpc>
                <a:spcPct val="110000"/>
              </a:lnSpc>
              <a:spcBef>
                <a:spcPts val="1000"/>
              </a:spcBef>
              <a:buClr>
                <a:srgbClr val="B31166"/>
              </a:buClr>
              <a:buSzPct val="80000"/>
              <a:buNone/>
            </a:pPr>
            <a:r>
              <a:rPr lang="fa-IR" sz="1700" b="1" dirty="0">
                <a:solidFill>
                  <a:prstClr val="black"/>
                </a:solidFill>
                <a:latin typeface="Century Gothic"/>
                <a:cs typeface="B Nazanin" panose="00000400000000000000" pitchFamily="2" charset="-78"/>
              </a:rPr>
              <a:t>۲)  سامانه نشریات (مجلات) علمی پژوهشی علوم پزشکی کشور در آدرس: </a:t>
            </a:r>
            <a:r>
              <a:rPr lang="en-US" sz="1700" b="1" dirty="0">
                <a:solidFill>
                  <a:prstClr val="black"/>
                </a:solidFill>
                <a:latin typeface="Century Gothic"/>
                <a:cs typeface="B Nazanin" panose="00000400000000000000" pitchFamily="2" charset="-78"/>
              </a:rPr>
              <a:t>http://journals.research.ac.ir</a:t>
            </a:r>
          </a:p>
          <a:p>
            <a:pPr marL="0" lvl="0" indent="0" algn="r" defTabSz="457200" rtl="1">
              <a:lnSpc>
                <a:spcPct val="110000"/>
              </a:lnSpc>
              <a:spcBef>
                <a:spcPts val="1000"/>
              </a:spcBef>
              <a:buClr>
                <a:srgbClr val="B31166"/>
              </a:buClr>
              <a:buSzPct val="80000"/>
              <a:buNone/>
            </a:pPr>
            <a:r>
              <a:rPr lang="fa-IR" sz="1700" b="1" dirty="0">
                <a:solidFill>
                  <a:prstClr val="black"/>
                </a:solidFill>
                <a:latin typeface="Century Gothic"/>
                <a:cs typeface="B Nazanin" panose="00000400000000000000" pitchFamily="2" charset="-78"/>
              </a:rPr>
              <a:t>۳)  سامانه مدیریت انتشارات و کتب دانشگاه‌های علوم پزشکی کشور در آدرس: </a:t>
            </a:r>
            <a:r>
              <a:rPr lang="en-US" sz="1700" b="1" dirty="0">
                <a:solidFill>
                  <a:prstClr val="black"/>
                </a:solidFill>
                <a:latin typeface="Century Gothic"/>
                <a:cs typeface="B Nazanin" panose="00000400000000000000" pitchFamily="2" charset="-78"/>
              </a:rPr>
              <a:t>http://books.research.ac.ir</a:t>
            </a:r>
          </a:p>
          <a:p>
            <a:pPr marL="0" lvl="0" indent="0" algn="r" defTabSz="457200" rtl="1">
              <a:lnSpc>
                <a:spcPct val="110000"/>
              </a:lnSpc>
              <a:spcBef>
                <a:spcPts val="1000"/>
              </a:spcBef>
              <a:buClr>
                <a:srgbClr val="B31166"/>
              </a:buClr>
              <a:buSzPct val="80000"/>
              <a:buNone/>
            </a:pPr>
            <a:r>
              <a:rPr lang="fa-IR" sz="1700" b="1" dirty="0">
                <a:solidFill>
                  <a:prstClr val="black"/>
                </a:solidFill>
                <a:latin typeface="Century Gothic"/>
                <a:cs typeface="B Nazanin" panose="00000400000000000000" pitchFamily="2" charset="-78"/>
              </a:rPr>
              <a:t>۴)  سامانه پایان‌نامه‌های علوم پزشکی کشور در آدرس:  </a:t>
            </a:r>
            <a:r>
              <a:rPr lang="en-US" sz="1700" b="1" dirty="0">
                <a:solidFill>
                  <a:prstClr val="black"/>
                </a:solidFill>
                <a:latin typeface="Century Gothic"/>
                <a:cs typeface="B Nazanin" panose="00000400000000000000" pitchFamily="2" charset="-78"/>
              </a:rPr>
              <a:t>http://thesis.research.ac.ir</a:t>
            </a:r>
          </a:p>
          <a:p>
            <a:pPr marL="0" lvl="0" indent="0" algn="r" defTabSz="457200" rtl="1">
              <a:lnSpc>
                <a:spcPct val="110000"/>
              </a:lnSpc>
              <a:spcBef>
                <a:spcPts val="1000"/>
              </a:spcBef>
              <a:buClr>
                <a:srgbClr val="B31166"/>
              </a:buClr>
              <a:buSzPct val="80000"/>
              <a:buNone/>
            </a:pPr>
            <a:r>
              <a:rPr lang="fa-IR" sz="1700" b="1" dirty="0">
                <a:solidFill>
                  <a:prstClr val="black"/>
                </a:solidFill>
                <a:latin typeface="Century Gothic"/>
                <a:cs typeface="B Nazanin" panose="00000400000000000000" pitchFamily="2" charset="-78"/>
              </a:rPr>
              <a:t>۵)  سامانه اعلام مجلات نامعتبر و جعلی وزارت بهداشت در آدرس:  </a:t>
            </a:r>
            <a:r>
              <a:rPr lang="en-US" sz="1700" b="1" dirty="0">
                <a:solidFill>
                  <a:prstClr val="black"/>
                </a:solidFill>
                <a:latin typeface="Century Gothic"/>
                <a:cs typeface="B Nazanin" panose="00000400000000000000" pitchFamily="2" charset="-78"/>
              </a:rPr>
              <a:t>http://blacklist.research.ac.ir</a:t>
            </a:r>
          </a:p>
          <a:p>
            <a:pPr marL="0" lvl="0" indent="0" algn="r" defTabSz="457200" rtl="1">
              <a:lnSpc>
                <a:spcPct val="110000"/>
              </a:lnSpc>
              <a:spcBef>
                <a:spcPts val="1000"/>
              </a:spcBef>
              <a:buClr>
                <a:srgbClr val="B31166"/>
              </a:buClr>
              <a:buSzPct val="80000"/>
              <a:buNone/>
            </a:pPr>
            <a:r>
              <a:rPr lang="fa-IR" sz="1700" b="1" dirty="0">
                <a:solidFill>
                  <a:prstClr val="black"/>
                </a:solidFill>
                <a:latin typeface="Century Gothic"/>
                <a:cs typeface="B Nazanin" panose="00000400000000000000" pitchFamily="2" charset="-78"/>
              </a:rPr>
              <a:t>۶)  سامانه انتشار نتایج و اخبار پژوهش‌های سلامت کشور در آدرس:  </a:t>
            </a:r>
            <a:r>
              <a:rPr lang="en-US" sz="1700" b="1" dirty="0">
                <a:solidFill>
                  <a:prstClr val="black"/>
                </a:solidFill>
                <a:latin typeface="Century Gothic"/>
                <a:cs typeface="B Nazanin" panose="00000400000000000000" pitchFamily="2" charset="-78"/>
              </a:rPr>
              <a:t>http://news.research.ac.ir</a:t>
            </a:r>
          </a:p>
          <a:p>
            <a:pPr marL="0" lvl="0" indent="0" algn="r" defTabSz="457200" rtl="1">
              <a:lnSpc>
                <a:spcPct val="110000"/>
              </a:lnSpc>
              <a:spcBef>
                <a:spcPts val="1000"/>
              </a:spcBef>
              <a:buClr>
                <a:srgbClr val="B31166"/>
              </a:buClr>
              <a:buSzPct val="80000"/>
              <a:buNone/>
            </a:pPr>
            <a:r>
              <a:rPr lang="fa-IR" sz="1700" b="1" dirty="0">
                <a:solidFill>
                  <a:prstClr val="black"/>
                </a:solidFill>
                <a:latin typeface="Century Gothic"/>
                <a:cs typeface="B Nazanin" panose="00000400000000000000" pitchFamily="2" charset="-78"/>
              </a:rPr>
              <a:t>۷)  سامانه منبع یاب (جستجو و بازیابی منابع اطلاعاتی پزشکی) در آدرس: </a:t>
            </a:r>
            <a:r>
              <a:rPr lang="en-US" sz="1700" b="1" dirty="0">
                <a:solidFill>
                  <a:prstClr val="black"/>
                </a:solidFill>
                <a:latin typeface="Century Gothic"/>
                <a:cs typeface="B Nazanin" panose="00000400000000000000" pitchFamily="2" charset="-78"/>
              </a:rPr>
              <a:t>http://rsf.research.ac.ir</a:t>
            </a:r>
          </a:p>
          <a:p>
            <a:pPr marL="0" lvl="0" indent="0" algn="r" defTabSz="457200" rtl="1">
              <a:lnSpc>
                <a:spcPct val="110000"/>
              </a:lnSpc>
              <a:spcBef>
                <a:spcPts val="1000"/>
              </a:spcBef>
              <a:buClr>
                <a:srgbClr val="B31166"/>
              </a:buClr>
              <a:buSzPct val="80000"/>
              <a:buNone/>
            </a:pPr>
            <a:r>
              <a:rPr lang="fa-IR" sz="1700" b="1" dirty="0">
                <a:solidFill>
                  <a:prstClr val="black"/>
                </a:solidFill>
                <a:latin typeface="Century Gothic"/>
                <a:cs typeface="B Nazanin" panose="00000400000000000000" pitchFamily="2" charset="-78"/>
              </a:rPr>
              <a:t>۸) سامانه علم  </a:t>
            </a:r>
            <a:r>
              <a:rPr lang="fa-IR" sz="1700" b="1" dirty="0" smtClean="0">
                <a:solidFill>
                  <a:prstClr val="black"/>
                </a:solidFill>
                <a:latin typeface="Century Gothic"/>
                <a:cs typeface="B Nazanin" panose="00000400000000000000" pitchFamily="2" charset="-78"/>
              </a:rPr>
              <a:t>و فناوری دانشگاه‌های </a:t>
            </a:r>
            <a:r>
              <a:rPr lang="fa-IR" sz="1700" b="1" dirty="0">
                <a:solidFill>
                  <a:prstClr val="black"/>
                </a:solidFill>
                <a:latin typeface="Century Gothic"/>
                <a:cs typeface="B Nazanin" panose="00000400000000000000" pitchFamily="2" charset="-78"/>
              </a:rPr>
              <a:t>علوم پزشکی کشور در آدرس: </a:t>
            </a:r>
            <a:r>
              <a:rPr lang="en-US" sz="1700" b="1" dirty="0">
                <a:solidFill>
                  <a:prstClr val="black"/>
                </a:solidFill>
                <a:latin typeface="Century Gothic"/>
                <a:cs typeface="B Nazanin" panose="00000400000000000000" pitchFamily="2" charset="-78"/>
              </a:rPr>
              <a:t>http://usid.research.ac.ir</a:t>
            </a:r>
          </a:p>
          <a:p>
            <a:pPr marL="0" lvl="0" indent="0" algn="r" defTabSz="457200" rtl="1">
              <a:lnSpc>
                <a:spcPct val="110000"/>
              </a:lnSpc>
              <a:spcBef>
                <a:spcPts val="1000"/>
              </a:spcBef>
              <a:buClr>
                <a:srgbClr val="B31166"/>
              </a:buClr>
              <a:buSzPct val="80000"/>
              <a:buNone/>
            </a:pPr>
            <a:r>
              <a:rPr lang="fa-IR" sz="1700" b="1" dirty="0">
                <a:solidFill>
                  <a:prstClr val="black"/>
                </a:solidFill>
                <a:latin typeface="Century Gothic"/>
                <a:cs typeface="B Nazanin" panose="00000400000000000000" pitchFamily="2" charset="-78"/>
              </a:rPr>
              <a:t>۹)  سامانه مشابهت یاب مقالات علوم پزشکی کشور در آدرس:  </a:t>
            </a:r>
            <a:r>
              <a:rPr lang="en-US" sz="1700" b="1" dirty="0">
                <a:solidFill>
                  <a:prstClr val="black"/>
                </a:solidFill>
                <a:latin typeface="Century Gothic"/>
                <a:cs typeface="B Nazanin" panose="00000400000000000000" pitchFamily="2" charset="-78"/>
              </a:rPr>
              <a:t>http://ppc.research.ac.ir</a:t>
            </a:r>
          </a:p>
          <a:p>
            <a:pPr marL="0" lvl="0" indent="0" algn="r" defTabSz="457200" rtl="1">
              <a:lnSpc>
                <a:spcPct val="110000"/>
              </a:lnSpc>
              <a:spcBef>
                <a:spcPts val="1000"/>
              </a:spcBef>
              <a:buClr>
                <a:srgbClr val="B31166"/>
              </a:buClr>
              <a:buSzPct val="80000"/>
              <a:buNone/>
            </a:pPr>
            <a:r>
              <a:rPr lang="fa-IR" sz="1700" b="1" dirty="0">
                <a:solidFill>
                  <a:prstClr val="black"/>
                </a:solidFill>
                <a:latin typeface="Century Gothic"/>
                <a:cs typeface="B Nazanin" panose="00000400000000000000" pitchFamily="2" charset="-78"/>
              </a:rPr>
              <a:t>۱۰) سامانه و بانک اطلاعات مقالات علوم پزشکی در آدرس:  </a:t>
            </a:r>
            <a:r>
              <a:rPr lang="en-US" sz="1700" b="1" dirty="0">
                <a:solidFill>
                  <a:prstClr val="black"/>
                </a:solidFill>
                <a:latin typeface="Century Gothic"/>
                <a:cs typeface="B Nazanin" panose="00000400000000000000" pitchFamily="2" charset="-78"/>
              </a:rPr>
              <a:t>http://idml.research.ac.ir</a:t>
            </a:r>
          </a:p>
          <a:p>
            <a:pPr marL="0" lvl="0" indent="0" algn="r" defTabSz="457200" rtl="1">
              <a:lnSpc>
                <a:spcPct val="110000"/>
              </a:lnSpc>
              <a:spcBef>
                <a:spcPts val="1000"/>
              </a:spcBef>
              <a:buClr>
                <a:srgbClr val="B31166"/>
              </a:buClr>
              <a:buSzPct val="80000"/>
              <a:buNone/>
            </a:pPr>
            <a:r>
              <a:rPr lang="fa-IR" sz="1700" b="1" dirty="0" smtClean="0">
                <a:solidFill>
                  <a:prstClr val="black"/>
                </a:solidFill>
                <a:latin typeface="Century Gothic"/>
                <a:cs typeface="B Nazanin" panose="00000400000000000000" pitchFamily="2" charset="-78"/>
              </a:rPr>
              <a:t>۱۲</a:t>
            </a:r>
            <a:r>
              <a:rPr lang="fa-IR" sz="1700" b="1" dirty="0">
                <a:solidFill>
                  <a:prstClr val="black"/>
                </a:solidFill>
                <a:latin typeface="Century Gothic"/>
                <a:cs typeface="B Nazanin" panose="00000400000000000000" pitchFamily="2" charset="-78"/>
              </a:rPr>
              <a:t>) سامانه خبره یاب دانشگاه های علوم پزشکی </a:t>
            </a:r>
            <a:r>
              <a:rPr lang="fa-IR" sz="1700" b="1" dirty="0" smtClean="0">
                <a:solidFill>
                  <a:prstClr val="black"/>
                </a:solidFill>
                <a:latin typeface="Century Gothic"/>
                <a:cs typeface="B Nazanin" panose="00000400000000000000" pitchFamily="2" charset="-78"/>
              </a:rPr>
              <a:t>کشوردر آدرس: </a:t>
            </a:r>
            <a:r>
              <a:rPr lang="en-US" sz="1700" b="1" dirty="0">
                <a:solidFill>
                  <a:prstClr val="black"/>
                </a:solidFill>
                <a:latin typeface="Century Gothic"/>
                <a:cs typeface="B Nazanin" panose="00000400000000000000" pitchFamily="2" charset="-78"/>
              </a:rPr>
              <a:t>http://www.esid.research.ac.ir </a:t>
            </a:r>
            <a:endParaRPr lang="fa-IR" sz="1700" b="1" dirty="0" smtClean="0">
              <a:solidFill>
                <a:prstClr val="black"/>
              </a:solidFill>
              <a:latin typeface="Century Gothic"/>
              <a:cs typeface="B Nazanin" panose="00000400000000000000" pitchFamily="2" charset="-78"/>
            </a:endParaRPr>
          </a:p>
          <a:p>
            <a:pPr marL="0" lvl="0" indent="0" algn="r" defTabSz="457200" rtl="1">
              <a:lnSpc>
                <a:spcPct val="110000"/>
              </a:lnSpc>
              <a:spcBef>
                <a:spcPts val="1000"/>
              </a:spcBef>
              <a:buClr>
                <a:srgbClr val="B31166"/>
              </a:buClr>
              <a:buSzPct val="80000"/>
              <a:buNone/>
            </a:pPr>
            <a:r>
              <a:rPr lang="fa-IR" sz="1700" b="1" dirty="0" smtClean="0">
                <a:solidFill>
                  <a:prstClr val="black"/>
                </a:solidFill>
                <a:latin typeface="Century Gothic"/>
                <a:cs typeface="B Nazanin" panose="00000400000000000000" pitchFamily="2" charset="-78"/>
              </a:rPr>
              <a:t>13) سامانه ارزیابی کتابخانه ها و کتابداران در آدرس:</a:t>
            </a:r>
            <a:r>
              <a:rPr lang="en-US" sz="1700" b="1" dirty="0">
                <a:solidFill>
                  <a:prstClr val="black"/>
                </a:solidFill>
                <a:latin typeface="Century Gothic"/>
                <a:cs typeface="B Nazanin" panose="00000400000000000000" pitchFamily="2" charset="-78"/>
              </a:rPr>
              <a:t>https://</a:t>
            </a:r>
            <a:r>
              <a:rPr lang="en-US" sz="1700" b="1" dirty="0" smtClean="0">
                <a:solidFill>
                  <a:prstClr val="black"/>
                </a:solidFill>
                <a:latin typeface="Century Gothic"/>
                <a:cs typeface="B Nazanin" panose="00000400000000000000" pitchFamily="2" charset="-78"/>
              </a:rPr>
              <a:t>libval.research.ac.ir</a:t>
            </a:r>
            <a:r>
              <a:rPr lang="fa-IR" sz="1700" b="1" dirty="0" smtClean="0">
                <a:solidFill>
                  <a:prstClr val="black"/>
                </a:solidFill>
                <a:latin typeface="Century Gothic"/>
                <a:cs typeface="B Nazanin" panose="00000400000000000000" pitchFamily="2" charset="-78"/>
              </a:rPr>
              <a:t>  </a:t>
            </a:r>
            <a:endParaRPr lang="en-US" sz="1700" b="1" dirty="0" smtClean="0">
              <a:solidFill>
                <a:prstClr val="black"/>
              </a:solidFill>
              <a:latin typeface="Century Gothic"/>
              <a:cs typeface="B Nazanin" panose="00000400000000000000" pitchFamily="2" charset="-78"/>
            </a:endParaRPr>
          </a:p>
          <a:p>
            <a:pPr marL="0" lvl="0" indent="0" algn="r" defTabSz="457200" rtl="1">
              <a:lnSpc>
                <a:spcPct val="110000"/>
              </a:lnSpc>
              <a:spcBef>
                <a:spcPts val="1000"/>
              </a:spcBef>
              <a:buClr>
                <a:srgbClr val="B31166"/>
              </a:buClr>
              <a:buSzPct val="80000"/>
              <a:buNone/>
            </a:pPr>
            <a:endParaRPr lang="en-US" dirty="0"/>
          </a:p>
        </p:txBody>
      </p:sp>
    </p:spTree>
    <p:extLst>
      <p:ext uri="{BB962C8B-B14F-4D97-AF65-F5344CB8AC3E}">
        <p14:creationId xmlns:p14="http://schemas.microsoft.com/office/powerpoint/2010/main" val="34796430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
          </p:nvPr>
        </p:nvPicPr>
        <p:blipFill rotWithShape="1">
          <a:blip r:embed="rId2"/>
          <a:srcRect t="4749" r="2735" b="6191"/>
          <a:stretch/>
        </p:blipFill>
        <p:spPr>
          <a:xfrm>
            <a:off x="304801" y="1219200"/>
            <a:ext cx="8247044" cy="5029199"/>
          </a:xfrm>
          <a:prstGeom prst="rect">
            <a:avLst/>
          </a:prstGeom>
          <a:ln>
            <a:solidFill>
              <a:srgbClr val="BD1378"/>
            </a:solidFill>
          </a:ln>
        </p:spPr>
        <p:style>
          <a:lnRef idx="2">
            <a:schemeClr val="dk1"/>
          </a:lnRef>
          <a:fillRef idx="1">
            <a:schemeClr val="lt1"/>
          </a:fillRef>
          <a:effectRef idx="0">
            <a:schemeClr val="dk1"/>
          </a:effectRef>
          <a:fontRef idx="minor">
            <a:schemeClr val="dk1"/>
          </a:fontRef>
        </p:style>
      </p:pic>
      <p:sp>
        <p:nvSpPr>
          <p:cNvPr id="5" name="Rectangle 4"/>
          <p:cNvSpPr/>
          <p:nvPr/>
        </p:nvSpPr>
        <p:spPr>
          <a:xfrm>
            <a:off x="1066801" y="1913537"/>
            <a:ext cx="5402856" cy="352541"/>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 name="Right Arrow Callout 6"/>
          <p:cNvSpPr/>
          <p:nvPr/>
        </p:nvSpPr>
        <p:spPr>
          <a:xfrm>
            <a:off x="608224" y="2266078"/>
            <a:ext cx="917154" cy="528809"/>
          </a:xfrm>
          <a:prstGeom prst="rightArrowCallou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rtl="1"/>
            <a:r>
              <a:rPr lang="fa-IR" sz="1400" dirty="0" smtClean="0">
                <a:solidFill>
                  <a:prstClr val="black"/>
                </a:solidFill>
                <a:cs typeface="B Zar" panose="00000400000000000000" pitchFamily="2" charset="-78"/>
              </a:rPr>
              <a:t>فهرست الفبایی</a:t>
            </a:r>
            <a:endParaRPr lang="en-US" sz="1400" dirty="0">
              <a:solidFill>
                <a:prstClr val="black"/>
              </a:solidFill>
              <a:cs typeface="B Zar" panose="00000400000000000000" pitchFamily="2" charset="-78"/>
            </a:endParaRPr>
          </a:p>
        </p:txBody>
      </p:sp>
      <p:sp>
        <p:nvSpPr>
          <p:cNvPr id="8" name="Oval Callout 7"/>
          <p:cNvSpPr/>
          <p:nvPr/>
        </p:nvSpPr>
        <p:spPr>
          <a:xfrm>
            <a:off x="7230522" y="1897818"/>
            <a:ext cx="1330287" cy="991518"/>
          </a:xfrm>
          <a:prstGeom prst="wedgeEllipseCallout">
            <a:avLst>
              <a:gd name="adj1" fmla="val -58818"/>
              <a:gd name="adj2" fmla="val 95834"/>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rtl="1"/>
            <a:r>
              <a:rPr lang="fa-IR" sz="1400" b="1" dirty="0" smtClean="0">
                <a:solidFill>
                  <a:prstClr val="black"/>
                </a:solidFill>
                <a:cs typeface="B Zar" panose="00000400000000000000" pitchFamily="2" charset="-78"/>
              </a:rPr>
              <a:t>دریافت خروجی نتیجه جستجو</a:t>
            </a:r>
            <a:endParaRPr lang="en-US" sz="1400" b="1" dirty="0">
              <a:solidFill>
                <a:prstClr val="black"/>
              </a:solidFill>
              <a:cs typeface="B Zar" panose="00000400000000000000" pitchFamily="2" charset="-78"/>
            </a:endParaRP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9" y="0"/>
            <a:ext cx="98107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338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750" y="648932"/>
            <a:ext cx="7196768" cy="1031703"/>
          </a:xfrm>
        </p:spPr>
        <p:txBody>
          <a:bodyPr>
            <a:normAutofit/>
          </a:bodyPr>
          <a:lstStyle/>
          <a:p>
            <a:pPr marL="0" indent="0" algn="ctr" rtl="1"/>
            <a:endParaRPr lang="en-US" b="1" dirty="0">
              <a:cs typeface="B Nazanin" panose="00000400000000000000" pitchFamily="2" charset="-78"/>
            </a:endParaRPr>
          </a:p>
        </p:txBody>
      </p:sp>
      <p:pic>
        <p:nvPicPr>
          <p:cNvPr id="1026" name="Picture 2"/>
          <p:cNvPicPr>
            <a:picLocks noGrp="1" noChangeAspect="1" noChangeArrowheads="1"/>
          </p:cNvPicPr>
          <p:nvPr>
            <p:ph sz="quarter" idx="1"/>
          </p:nvPr>
        </p:nvPicPr>
        <p:blipFill>
          <a:blip r:embed="rId2"/>
          <a:srcRect t="3444" r="1310" b="4327"/>
          <a:stretch>
            <a:fillRect/>
          </a:stretch>
        </p:blipFill>
        <p:spPr bwMode="auto">
          <a:xfrm>
            <a:off x="381000" y="381000"/>
            <a:ext cx="8481120" cy="5943600"/>
          </a:xfrm>
          <a:prstGeom prst="rect">
            <a:avLst/>
          </a:prstGeom>
          <a:noFill/>
          <a:ln>
            <a:solidFill>
              <a:srgbClr val="BD1378"/>
            </a:solidFill>
            <a:headEnd/>
            <a:tailEnd/>
          </a:ln>
        </p:spPr>
        <p:style>
          <a:lnRef idx="2">
            <a:schemeClr val="dk1">
              <a:shade val="50000"/>
            </a:schemeClr>
          </a:lnRef>
          <a:fillRef idx="1">
            <a:schemeClr val="dk1"/>
          </a:fillRef>
          <a:effectRef idx="0">
            <a:schemeClr val="dk1"/>
          </a:effectRef>
          <a:fontRef idx="minor">
            <a:schemeClr val="lt1"/>
          </a:fontRef>
        </p:style>
      </p:pic>
      <p:sp>
        <p:nvSpPr>
          <p:cNvPr id="4" name="TextBox 3"/>
          <p:cNvSpPr txBox="1"/>
          <p:nvPr/>
        </p:nvSpPr>
        <p:spPr>
          <a:xfrm>
            <a:off x="7897763" y="191732"/>
            <a:ext cx="442451" cy="1015663"/>
          </a:xfrm>
          <a:prstGeom prst="rect">
            <a:avLst/>
          </a:prstGeom>
          <a:noFill/>
        </p:spPr>
        <p:txBody>
          <a:bodyPr wrap="square" rtlCol="1">
            <a:spAutoFit/>
          </a:bodyPr>
          <a:lstStyle/>
          <a:p>
            <a:pPr defTabSz="457200"/>
            <a:r>
              <a:rPr lang="fa-IR" sz="6000" dirty="0" smtClean="0">
                <a:solidFill>
                  <a:prstClr val="white"/>
                </a:solidFill>
                <a:cs typeface="B Nazanin" panose="00000400000000000000" pitchFamily="2" charset="-78"/>
              </a:rPr>
              <a:t>7</a:t>
            </a:r>
            <a:endParaRPr lang="fa-IR" sz="6000" dirty="0">
              <a:solidFill>
                <a:prstClr val="white"/>
              </a:solidFill>
              <a:cs typeface="B Nazanin" panose="00000400000000000000" pitchFamily="2" charset="-78"/>
            </a:endParaRPr>
          </a:p>
        </p:txBody>
      </p:sp>
      <p:sp>
        <p:nvSpPr>
          <p:cNvPr id="5" name="Rectangle 4"/>
          <p:cNvSpPr/>
          <p:nvPr/>
        </p:nvSpPr>
        <p:spPr>
          <a:xfrm>
            <a:off x="1045684" y="783174"/>
            <a:ext cx="5126516" cy="848440"/>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Oval Callout 8"/>
          <p:cNvSpPr/>
          <p:nvPr/>
        </p:nvSpPr>
        <p:spPr>
          <a:xfrm>
            <a:off x="7772400" y="1273565"/>
            <a:ext cx="851053" cy="716097"/>
          </a:xfrm>
          <a:prstGeom prst="wedgeEllipseCallout">
            <a:avLst>
              <a:gd name="adj1" fmla="val -49959"/>
              <a:gd name="adj2" fmla="val 131731"/>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a-IR" sz="1200" dirty="0" smtClean="0">
                <a:solidFill>
                  <a:prstClr val="black"/>
                </a:solidFill>
                <a:cs typeface="B Zar" panose="00000400000000000000" pitchFamily="2" charset="-78"/>
              </a:rPr>
              <a:t>جزئیات نشریه</a:t>
            </a:r>
            <a:endParaRPr lang="en-US" sz="1200" dirty="0">
              <a:solidFill>
                <a:prstClr val="black"/>
              </a:solidFill>
              <a:cs typeface="B Zar" panose="00000400000000000000" pitchFamily="2" charset="-78"/>
            </a:endParaRPr>
          </a:p>
        </p:txBody>
      </p:sp>
      <p:sp>
        <p:nvSpPr>
          <p:cNvPr id="3" name="Oval 2"/>
          <p:cNvSpPr/>
          <p:nvPr/>
        </p:nvSpPr>
        <p:spPr>
          <a:xfrm>
            <a:off x="2922494" y="2382269"/>
            <a:ext cx="3048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 name="Oval 5"/>
          <p:cNvSpPr/>
          <p:nvPr/>
        </p:nvSpPr>
        <p:spPr>
          <a:xfrm>
            <a:off x="2652004" y="2382269"/>
            <a:ext cx="228600" cy="325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09800" y="2333676"/>
            <a:ext cx="355870" cy="3257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433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021" b="4184"/>
          <a:stretch/>
        </p:blipFill>
        <p:spPr bwMode="auto">
          <a:xfrm>
            <a:off x="-12441" y="136849"/>
            <a:ext cx="9144000" cy="6693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04800" y="533400"/>
            <a:ext cx="2819400" cy="1905000"/>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1969151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505" b="5102"/>
          <a:stretch/>
        </p:blipFill>
        <p:spPr bwMode="auto">
          <a:xfrm>
            <a:off x="304799" y="457200"/>
            <a:ext cx="8620607"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5754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698" b="4528"/>
          <a:stretch/>
        </p:blipFill>
        <p:spPr bwMode="auto">
          <a:xfrm>
            <a:off x="152400" y="-1"/>
            <a:ext cx="89916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3500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 t="3908" r="51" b="4429"/>
          <a:stretch/>
        </p:blipFill>
        <p:spPr bwMode="auto">
          <a:xfrm>
            <a:off x="228600" y="132184"/>
            <a:ext cx="86106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4946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66" b="10076"/>
          <a:stretch/>
        </p:blipFill>
        <p:spPr bwMode="auto">
          <a:xfrm>
            <a:off x="4665" y="304800"/>
            <a:ext cx="91440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15030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482"/>
            <a:ext cx="7467600" cy="1285875"/>
          </a:xfrm>
        </p:spPr>
        <p:txBody>
          <a:bodyPr>
            <a:normAutofit fontScale="90000"/>
          </a:bodyPr>
          <a:lstStyle/>
          <a:p>
            <a:pPr algn="r" rtl="1"/>
            <a:r>
              <a:rPr lang="fa-IR" b="1" dirty="0" smtClean="0">
                <a:solidFill>
                  <a:srgbClr val="BD1378"/>
                </a:solidFill>
                <a:cs typeface="B Titr" panose="00000700000000000000" pitchFamily="2" charset="-78"/>
              </a:rPr>
              <a:t>9. سامانه </a:t>
            </a:r>
            <a:r>
              <a:rPr lang="fa-IR" b="1" dirty="0">
                <a:solidFill>
                  <a:srgbClr val="BD1378"/>
                </a:solidFill>
                <a:cs typeface="B Titr" panose="00000700000000000000" pitchFamily="2" charset="-78"/>
              </a:rPr>
              <a:t>علم </a:t>
            </a:r>
            <a:r>
              <a:rPr lang="fa-IR" b="1" dirty="0" smtClean="0">
                <a:solidFill>
                  <a:srgbClr val="BD1378"/>
                </a:solidFill>
                <a:cs typeface="B Titr" panose="00000700000000000000" pitchFamily="2" charset="-78"/>
              </a:rPr>
              <a:t> و فناوری </a:t>
            </a:r>
            <a:r>
              <a:rPr lang="fa-IR" b="1" dirty="0">
                <a:solidFill>
                  <a:srgbClr val="BD1378"/>
                </a:solidFill>
                <a:cs typeface="B Titr" panose="00000700000000000000" pitchFamily="2" charset="-78"/>
              </a:rPr>
              <a:t>دانشگاه‌های علوم پزشکی کشور در آدرس: </a:t>
            </a:r>
            <a:r>
              <a:rPr lang="en-US" b="1" dirty="0">
                <a:solidFill>
                  <a:srgbClr val="BD1378"/>
                </a:solidFill>
                <a:cs typeface="B Titr" panose="00000700000000000000" pitchFamily="2" charset="-78"/>
              </a:rPr>
              <a:t>http://usid.research.ac.ir</a:t>
            </a:r>
          </a:p>
        </p:txBody>
      </p:sp>
      <p:sp>
        <p:nvSpPr>
          <p:cNvPr id="3" name="Content Placeholder 2"/>
          <p:cNvSpPr>
            <a:spLocks noGrp="1"/>
          </p:cNvSpPr>
          <p:nvPr>
            <p:ph sz="quarter" idx="1"/>
          </p:nvPr>
        </p:nvSpPr>
        <p:spPr/>
        <p:txBody>
          <a:bodyPr>
            <a:noAutofit/>
          </a:bodyPr>
          <a:lstStyle/>
          <a:p>
            <a:pPr algn="just" rtl="1">
              <a:lnSpc>
                <a:spcPct val="150000"/>
              </a:lnSpc>
            </a:pPr>
            <a:r>
              <a:rPr lang="fa-IR" dirty="0">
                <a:cs typeface="B Zar" panose="00000400000000000000" pitchFamily="2" charset="-78"/>
              </a:rPr>
              <a:t> سامانه علم‌سنجی دانشگاه‌ها (</a:t>
            </a:r>
            <a:r>
              <a:rPr lang="en-US" dirty="0">
                <a:cs typeface="B Zar" panose="00000400000000000000" pitchFamily="2" charset="-78"/>
              </a:rPr>
              <a:t>Universities </a:t>
            </a:r>
            <a:r>
              <a:rPr lang="en-US" dirty="0" err="1">
                <a:cs typeface="B Zar" panose="00000400000000000000" pitchFamily="2" charset="-78"/>
              </a:rPr>
              <a:t>Scientometrics</a:t>
            </a:r>
            <a:r>
              <a:rPr lang="en-US" dirty="0">
                <a:cs typeface="B Zar" panose="00000400000000000000" pitchFamily="2" charset="-78"/>
              </a:rPr>
              <a:t> (</a:t>
            </a:r>
            <a:r>
              <a:rPr lang="en-US" dirty="0" smtClean="0">
                <a:cs typeface="B Zar" panose="00000400000000000000" pitchFamily="2" charset="-78"/>
              </a:rPr>
              <a:t>Information </a:t>
            </a:r>
            <a:r>
              <a:rPr lang="en-US" dirty="0">
                <a:cs typeface="B Zar" panose="00000400000000000000" pitchFamily="2" charset="-78"/>
              </a:rPr>
              <a:t>Database - </a:t>
            </a:r>
            <a:r>
              <a:rPr lang="en-US" dirty="0" smtClean="0">
                <a:cs typeface="B Zar" panose="00000400000000000000" pitchFamily="2" charset="-78"/>
              </a:rPr>
              <a:t>USID </a:t>
            </a:r>
            <a:r>
              <a:rPr lang="fa-IR" dirty="0" smtClean="0">
                <a:cs typeface="B Zar" panose="00000400000000000000" pitchFamily="2" charset="-78"/>
              </a:rPr>
              <a:t>در </a:t>
            </a:r>
            <a:r>
              <a:rPr lang="fa-IR" dirty="0">
                <a:cs typeface="B Zar" panose="00000400000000000000" pitchFamily="2" charset="-78"/>
              </a:rPr>
              <a:t>سال ۱۳۹۶ با هدف استخراج و نمایش به روز شاخص‌های علم‌سنجی اعضای هیات علمی دانشگاه‌های علوم پزشکی ایران توسط مرکز توسعه و هماهنگی اطلاعات و انتشارات علمی معاونت تحقیقات و </a:t>
            </a:r>
            <a:r>
              <a:rPr lang="fa-IR" dirty="0" smtClean="0">
                <a:cs typeface="B Zar" panose="00000400000000000000" pitchFamily="2" charset="-78"/>
              </a:rPr>
              <a:t>فن آوری </a:t>
            </a:r>
            <a:r>
              <a:rPr lang="fa-IR" dirty="0">
                <a:cs typeface="B Zar" panose="00000400000000000000" pitchFamily="2" charset="-78"/>
              </a:rPr>
              <a:t>وزارت بهداشت، درمان و آموزش پزشکی کشور طراحی، پیاده سازی و اجرا شده </a:t>
            </a:r>
            <a:r>
              <a:rPr lang="fa-IR" dirty="0" smtClean="0">
                <a:cs typeface="B Zar" panose="00000400000000000000" pitchFamily="2" charset="-78"/>
              </a:rPr>
              <a:t>است.</a:t>
            </a:r>
            <a:endParaRPr lang="en-US" dirty="0">
              <a:cs typeface="B Zar" panose="00000400000000000000" pitchFamily="2" charset="-78"/>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9" y="-4482"/>
            <a:ext cx="125730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57636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fontScale="92500" lnSpcReduction="10000"/>
          </a:bodyPr>
          <a:lstStyle/>
          <a:p>
            <a:pPr algn="just" rtl="1">
              <a:lnSpc>
                <a:spcPct val="150000"/>
              </a:lnSpc>
            </a:pPr>
            <a:r>
              <a:rPr lang="fa-IR" dirty="0">
                <a:cs typeface="B Zar" panose="00000400000000000000" pitchFamily="2" charset="-78"/>
              </a:rPr>
              <a:t>. در سامانه </a:t>
            </a:r>
            <a:r>
              <a:rPr lang="en-US" dirty="0">
                <a:cs typeface="B Zar" panose="00000400000000000000" pitchFamily="2" charset="-78"/>
              </a:rPr>
              <a:t>USID </a:t>
            </a:r>
            <a:r>
              <a:rPr lang="fa-IR" dirty="0">
                <a:cs typeface="B Zar" panose="00000400000000000000" pitchFamily="2" charset="-78"/>
              </a:rPr>
              <a:t>اطلاعات علم‌سنجی دانشگاه‌های علوم پزشکی کشور شامل معیارهای زیر به صورت مقایسه ای و نموداری ارائه شده است</a:t>
            </a:r>
            <a:r>
              <a:rPr lang="fa-IR" dirty="0" smtClean="0">
                <a:cs typeface="B Zar" panose="00000400000000000000" pitchFamily="2" charset="-78"/>
              </a:rPr>
              <a:t>:</a:t>
            </a:r>
            <a:endParaRPr lang="fa-IR" dirty="0">
              <a:cs typeface="B Zar" panose="00000400000000000000" pitchFamily="2" charset="-78"/>
            </a:endParaRPr>
          </a:p>
          <a:p>
            <a:pPr algn="just" rtl="1">
              <a:lnSpc>
                <a:spcPct val="150000"/>
              </a:lnSpc>
            </a:pPr>
            <a:r>
              <a:rPr lang="fa-IR" dirty="0">
                <a:cs typeface="B Zar" panose="00000400000000000000" pitchFamily="2" charset="-78"/>
              </a:rPr>
              <a:t>    معیار </a:t>
            </a:r>
            <a:r>
              <a:rPr lang="en-US" dirty="0" smtClean="0">
                <a:cs typeface="B Zar" panose="00000400000000000000" pitchFamily="2" charset="-78"/>
              </a:rPr>
              <a:t>H-Index </a:t>
            </a:r>
            <a:r>
              <a:rPr lang="fa-IR" dirty="0" smtClean="0">
                <a:cs typeface="B Zar" panose="00000400000000000000" pitchFamily="2" charset="-78"/>
              </a:rPr>
              <a:t>مقدار </a:t>
            </a:r>
            <a:r>
              <a:rPr lang="fa-IR" dirty="0">
                <a:cs typeface="B Zar" panose="00000400000000000000" pitchFamily="2" charset="-78"/>
              </a:rPr>
              <a:t>کل + با حذف خوداستنادی </a:t>
            </a:r>
            <a:r>
              <a:rPr lang="fa-IR" dirty="0" smtClean="0">
                <a:cs typeface="B Zar" panose="00000400000000000000" pitchFamily="2" charset="-78"/>
              </a:rPr>
              <a:t>نهاد</a:t>
            </a:r>
          </a:p>
          <a:p>
            <a:pPr algn="just" rtl="1">
              <a:lnSpc>
                <a:spcPct val="150000"/>
              </a:lnSpc>
            </a:pPr>
            <a:r>
              <a:rPr lang="fa-IR" dirty="0" smtClean="0">
                <a:cs typeface="B Zar" panose="00000400000000000000" pitchFamily="2" charset="-78"/>
              </a:rPr>
              <a:t>    </a:t>
            </a:r>
            <a:r>
              <a:rPr lang="fa-IR" dirty="0">
                <a:cs typeface="B Zar" panose="00000400000000000000" pitchFamily="2" charset="-78"/>
              </a:rPr>
              <a:t>تعداد کل مقالات</a:t>
            </a:r>
          </a:p>
          <a:p>
            <a:pPr algn="just" rtl="1">
              <a:lnSpc>
                <a:spcPct val="150000"/>
              </a:lnSpc>
            </a:pPr>
            <a:r>
              <a:rPr lang="fa-IR" dirty="0">
                <a:cs typeface="B Zar" panose="00000400000000000000" pitchFamily="2" charset="-78"/>
              </a:rPr>
              <a:t>    استنادات (کل استنادادت + با حذف خوداستنادی)</a:t>
            </a:r>
          </a:p>
          <a:p>
            <a:pPr algn="just" rtl="1">
              <a:lnSpc>
                <a:spcPct val="150000"/>
              </a:lnSpc>
            </a:pPr>
            <a:r>
              <a:rPr lang="fa-IR" dirty="0">
                <a:cs typeface="B Zar" panose="00000400000000000000" pitchFamily="2" charset="-78"/>
              </a:rPr>
              <a:t>    تعداد اعضای هیات علمی</a:t>
            </a:r>
          </a:p>
          <a:p>
            <a:pPr algn="just" rtl="1">
              <a:lnSpc>
                <a:spcPct val="150000"/>
              </a:lnSpc>
            </a:pPr>
            <a:r>
              <a:rPr lang="fa-IR" dirty="0">
                <a:cs typeface="B Zar" panose="00000400000000000000" pitchFamily="2" charset="-78"/>
              </a:rPr>
              <a:t>    تعداد و گستره جغرافیایی مقالات بین المللی</a:t>
            </a:r>
          </a:p>
          <a:p>
            <a:pPr algn="just" rtl="1">
              <a:lnSpc>
                <a:spcPct val="150000"/>
              </a:lnSpc>
            </a:pPr>
            <a:r>
              <a:rPr lang="fa-IR" dirty="0">
                <a:cs typeface="B Zar" panose="00000400000000000000" pitchFamily="2" charset="-78"/>
              </a:rPr>
              <a:t>    مقالات در مجلات برتر (1%، 5%، 10% و 25%) بر اساس معیارهای </a:t>
            </a:r>
            <a:r>
              <a:rPr lang="en-US" dirty="0" err="1">
                <a:cs typeface="B Zar" panose="00000400000000000000" pitchFamily="2" charset="-78"/>
              </a:rPr>
              <a:t>CiteScore</a:t>
            </a:r>
            <a:r>
              <a:rPr lang="en-US" dirty="0">
                <a:cs typeface="B Zar" panose="00000400000000000000" pitchFamily="2" charset="-78"/>
              </a:rPr>
              <a:t>، SNIP </a:t>
            </a:r>
            <a:r>
              <a:rPr lang="fa-IR" dirty="0">
                <a:cs typeface="B Zar" panose="00000400000000000000" pitchFamily="2" charset="-78"/>
              </a:rPr>
              <a:t>و </a:t>
            </a:r>
            <a:r>
              <a:rPr lang="en-US" dirty="0">
                <a:cs typeface="B Zar" panose="00000400000000000000" pitchFamily="2" charset="-78"/>
              </a:rPr>
              <a:t>SJR</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6" y="0"/>
            <a:ext cx="125730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6007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endParaRPr lang="en-US" dirty="0"/>
          </a:p>
        </p:txBody>
      </p:sp>
      <p:sp>
        <p:nvSpPr>
          <p:cNvPr id="3" name="Content Placeholder 2"/>
          <p:cNvSpPr>
            <a:spLocks noGrp="1"/>
          </p:cNvSpPr>
          <p:nvPr>
            <p:ph sz="quarter" idx="1"/>
          </p:nvPr>
        </p:nvSpPr>
        <p:spPr/>
        <p:txBody>
          <a:bodyPr>
            <a:normAutofit fontScale="85000" lnSpcReduction="20000"/>
          </a:bodyPr>
          <a:lstStyle/>
          <a:p>
            <a:pPr algn="r" rtl="1">
              <a:lnSpc>
                <a:spcPct val="150000"/>
              </a:lnSpc>
            </a:pPr>
            <a:r>
              <a:rPr lang="fa-IR" dirty="0">
                <a:cs typeface="B Zar" panose="00000400000000000000" pitchFamily="2" charset="-78"/>
              </a:rPr>
              <a:t> مقالات پراستناد برتر (1%، 5%، 10% و 25%)</a:t>
            </a:r>
          </a:p>
          <a:p>
            <a:pPr algn="r" rtl="1">
              <a:lnSpc>
                <a:spcPct val="150000"/>
              </a:lnSpc>
            </a:pPr>
            <a:r>
              <a:rPr lang="fa-IR" dirty="0">
                <a:cs typeface="B Zar" panose="00000400000000000000" pitchFamily="2" charset="-78"/>
              </a:rPr>
              <a:t>    نسبت مقالات به تعداد اعضای هیات علمی</a:t>
            </a:r>
          </a:p>
          <a:p>
            <a:pPr algn="r" rtl="1">
              <a:lnSpc>
                <a:spcPct val="150000"/>
              </a:lnSpc>
            </a:pPr>
            <a:r>
              <a:rPr lang="fa-IR" dirty="0">
                <a:cs typeface="B Zar" panose="00000400000000000000" pitchFamily="2" charset="-78"/>
              </a:rPr>
              <a:t>    نسبت استنادات به تعداد اعضای هیات علمی</a:t>
            </a:r>
          </a:p>
          <a:p>
            <a:pPr algn="r" rtl="1">
              <a:lnSpc>
                <a:spcPct val="150000"/>
              </a:lnSpc>
            </a:pPr>
            <a:r>
              <a:rPr lang="fa-IR" dirty="0">
                <a:cs typeface="B Zar" panose="00000400000000000000" pitchFamily="2" charset="-78"/>
              </a:rPr>
              <a:t>    </a:t>
            </a:r>
            <a:r>
              <a:rPr lang="en-US" dirty="0">
                <a:cs typeface="B Zar" panose="00000400000000000000" pitchFamily="2" charset="-78"/>
              </a:rPr>
              <a:t>Field-Weighted Citation Impact</a:t>
            </a:r>
          </a:p>
          <a:p>
            <a:pPr algn="r" rtl="1">
              <a:lnSpc>
                <a:spcPct val="150000"/>
              </a:lnSpc>
            </a:pPr>
            <a:r>
              <a:rPr lang="en-US" dirty="0">
                <a:cs typeface="B Zar" panose="00000400000000000000" pitchFamily="2" charset="-78"/>
              </a:rPr>
              <a:t>    </a:t>
            </a:r>
            <a:r>
              <a:rPr lang="fa-IR" dirty="0">
                <a:cs typeface="B Zar" panose="00000400000000000000" pitchFamily="2" charset="-78"/>
              </a:rPr>
              <a:t>ساختار هرم هیات علمی</a:t>
            </a:r>
          </a:p>
          <a:p>
            <a:pPr algn="r" rtl="1">
              <a:lnSpc>
                <a:spcPct val="150000"/>
              </a:lnSpc>
            </a:pPr>
            <a:r>
              <a:rPr lang="fa-IR" dirty="0">
                <a:cs typeface="B Zar" panose="00000400000000000000" pitchFamily="2" charset="-78"/>
              </a:rPr>
              <a:t>    آمار دانشجویان</a:t>
            </a:r>
          </a:p>
          <a:p>
            <a:pPr algn="r" rtl="1">
              <a:lnSpc>
                <a:spcPct val="150000"/>
              </a:lnSpc>
            </a:pPr>
            <a:r>
              <a:rPr lang="fa-IR" dirty="0">
                <a:cs typeface="B Zar" panose="00000400000000000000" pitchFamily="2" charset="-78"/>
              </a:rPr>
              <a:t>    لیست اعضای عیات علمی</a:t>
            </a:r>
          </a:p>
          <a:p>
            <a:pPr algn="r" rtl="1">
              <a:lnSpc>
                <a:spcPct val="150000"/>
              </a:lnSpc>
            </a:pPr>
            <a:r>
              <a:rPr lang="fa-IR" dirty="0">
                <a:cs typeface="B Zar" panose="00000400000000000000" pitchFamily="2" charset="-78"/>
              </a:rPr>
              <a:t>    لیست دانشکده‌ها</a:t>
            </a:r>
          </a:p>
          <a:p>
            <a:pPr algn="r" rtl="1">
              <a:lnSpc>
                <a:spcPct val="150000"/>
              </a:lnSpc>
            </a:pPr>
            <a:r>
              <a:rPr lang="fa-IR" dirty="0">
                <a:cs typeface="B Zar" panose="00000400000000000000" pitchFamily="2" charset="-78"/>
              </a:rPr>
              <a:t>    لیست مراکز تحقیقاتی</a:t>
            </a:r>
          </a:p>
          <a:p>
            <a:pPr algn="r" rtl="1">
              <a:lnSpc>
                <a:spcPct val="150000"/>
              </a:lnSpc>
            </a:pPr>
            <a:r>
              <a:rPr lang="fa-IR" dirty="0">
                <a:cs typeface="B Zar" panose="00000400000000000000" pitchFamily="2" charset="-78"/>
              </a:rPr>
              <a:t>    .معیارهای فوق هم به صورت سرجمع و هم به تفکیک سال موجود هستند.</a:t>
            </a:r>
            <a:endParaRPr lang="en-US" dirty="0">
              <a:cs typeface="B Zar" panose="00000400000000000000" pitchFamily="2" charset="-78"/>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5730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842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02016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3938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735" t="7079" r="8061" b="4799"/>
          <a:stretch/>
        </p:blipFill>
        <p:spPr bwMode="auto">
          <a:xfrm>
            <a:off x="278537" y="304800"/>
            <a:ext cx="8353834"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8822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714" r="6020" b="6441"/>
          <a:stretch/>
        </p:blipFill>
        <p:spPr bwMode="auto">
          <a:xfrm>
            <a:off x="-45905" y="228600"/>
            <a:ext cx="9166578"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6430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620000" cy="1112838"/>
          </a:xfrm>
        </p:spPr>
        <p:txBody>
          <a:bodyPr>
            <a:normAutofit fontScale="90000"/>
          </a:bodyPr>
          <a:lstStyle/>
          <a:p>
            <a:pPr algn="r" rtl="1"/>
            <a:r>
              <a:rPr lang="fa-IR" b="1" dirty="0" smtClean="0">
                <a:solidFill>
                  <a:schemeClr val="accent3">
                    <a:lumMod val="60000"/>
                    <a:lumOff val="40000"/>
                  </a:schemeClr>
                </a:solidFill>
                <a:cs typeface="B Zar" panose="00000400000000000000" pitchFamily="2" charset="-78"/>
              </a:rPr>
              <a:t>10. سامانه </a:t>
            </a:r>
            <a:r>
              <a:rPr lang="fa-IR" b="1" dirty="0">
                <a:solidFill>
                  <a:schemeClr val="accent3">
                    <a:lumMod val="60000"/>
                    <a:lumOff val="40000"/>
                  </a:schemeClr>
                </a:solidFill>
                <a:cs typeface="B Zar" panose="00000400000000000000" pitchFamily="2" charset="-78"/>
              </a:rPr>
              <a:t>مشابهت یاب مقالات علوم پزشکی کشور در آدرس:  </a:t>
            </a:r>
            <a:r>
              <a:rPr lang="en-US" b="1" dirty="0">
                <a:solidFill>
                  <a:schemeClr val="accent3">
                    <a:lumMod val="60000"/>
                    <a:lumOff val="40000"/>
                  </a:schemeClr>
                </a:solidFill>
                <a:cs typeface="B Zar" panose="00000400000000000000" pitchFamily="2" charset="-78"/>
              </a:rPr>
              <a:t>http://ppc.research.ac.ir</a:t>
            </a:r>
            <a:br>
              <a:rPr lang="en-US" b="1" dirty="0">
                <a:solidFill>
                  <a:schemeClr val="accent3">
                    <a:lumMod val="60000"/>
                    <a:lumOff val="40000"/>
                  </a:schemeClr>
                </a:solidFill>
                <a:cs typeface="B Zar" panose="00000400000000000000" pitchFamily="2" charset="-78"/>
              </a:rPr>
            </a:br>
            <a:endParaRPr lang="en-US" b="1" dirty="0">
              <a:solidFill>
                <a:schemeClr val="accent3">
                  <a:lumMod val="60000"/>
                  <a:lumOff val="40000"/>
                </a:schemeClr>
              </a:solidFill>
              <a:cs typeface="B Zar" panose="00000400000000000000" pitchFamily="2" charset="-78"/>
            </a:endParaRPr>
          </a:p>
        </p:txBody>
      </p:sp>
      <p:sp>
        <p:nvSpPr>
          <p:cNvPr id="3" name="Content Placeholder 2"/>
          <p:cNvSpPr>
            <a:spLocks noGrp="1"/>
          </p:cNvSpPr>
          <p:nvPr>
            <p:ph sz="quarter" idx="1"/>
          </p:nvPr>
        </p:nvSpPr>
        <p:spPr/>
        <p:txBody>
          <a:bodyPr/>
          <a:lstStyle/>
          <a:p>
            <a:pPr algn="justLow" rtl="1"/>
            <a:r>
              <a:rPr lang="fa-IR" dirty="0">
                <a:cs typeface="B Zar" panose="00000400000000000000" pitchFamily="2" charset="-78"/>
              </a:rPr>
              <a:t>این سامانه به‌منظور جلوگیری از سرقت ادبی طراحی شده و مجلات علمی پژوهشی با استفاده از نام کاربری و کلمه عبوری که در اختیار دارند؛ می‌توانند به بررسی سرقت علمی مقالات بپردازند.</a:t>
            </a:r>
          </a:p>
          <a:p>
            <a:pPr algn="justLow" rtl="1"/>
            <a:endParaRPr lang="en-US" dirty="0">
              <a:cs typeface="B Zar"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82"/>
            <a:ext cx="1457325" cy="1295400"/>
          </a:xfrm>
          <a:prstGeom prst="rect">
            <a:avLst/>
          </a:prstGeom>
        </p:spPr>
      </p:pic>
    </p:spTree>
    <p:extLst>
      <p:ext uri="{BB962C8B-B14F-4D97-AF65-F5344CB8AC3E}">
        <p14:creationId xmlns:p14="http://schemas.microsoft.com/office/powerpoint/2010/main" val="35284716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467600" cy="1143000"/>
          </a:xfrm>
          <a:solidFill>
            <a:schemeClr val="bg2"/>
          </a:solidFill>
        </p:spPr>
        <p:txBody>
          <a:bodyPr/>
          <a:lstStyle/>
          <a:p>
            <a:pPr algn="r" rtl="1"/>
            <a:r>
              <a:rPr lang="fa-IR" b="1" dirty="0" smtClean="0">
                <a:solidFill>
                  <a:srgbClr val="00B0F0"/>
                </a:solidFill>
                <a:cs typeface="B Zar" panose="00000400000000000000" pitchFamily="2" charset="-78"/>
              </a:rPr>
              <a:t>11. سامانه </a:t>
            </a:r>
            <a:r>
              <a:rPr lang="fa-IR" b="1" dirty="0">
                <a:solidFill>
                  <a:srgbClr val="00B0F0"/>
                </a:solidFill>
                <a:cs typeface="B Zar" panose="00000400000000000000" pitchFamily="2" charset="-78"/>
              </a:rPr>
              <a:t>و بانک اطلاعات مقالات علوم پزشکی در آدرس:  </a:t>
            </a:r>
            <a:r>
              <a:rPr lang="en-US" b="1" dirty="0">
                <a:solidFill>
                  <a:schemeClr val="accent3">
                    <a:lumMod val="60000"/>
                    <a:lumOff val="40000"/>
                  </a:schemeClr>
                </a:solidFill>
                <a:cs typeface="B Zar" panose="00000400000000000000" pitchFamily="2" charset="-78"/>
              </a:rPr>
              <a:t>http://idml.research.ac.ir</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1024" y="152400"/>
            <a:ext cx="1152525" cy="1143000"/>
          </a:xfrm>
        </p:spPr>
      </p:pic>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523" b="29688"/>
          <a:stretch/>
        </p:blipFill>
        <p:spPr bwMode="auto">
          <a:xfrm>
            <a:off x="152400" y="1483567"/>
            <a:ext cx="8382000" cy="5374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68286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6675"/>
            <a:ext cx="7467600" cy="1143000"/>
          </a:xfrm>
        </p:spPr>
        <p:txBody>
          <a:bodyPr/>
          <a:lstStyle/>
          <a:p>
            <a:pPr algn="r" rtl="1"/>
            <a:r>
              <a:rPr lang="fa-IR" b="1" dirty="0" smtClean="0"/>
              <a:t>12. سامانه </a:t>
            </a:r>
            <a:r>
              <a:rPr lang="fa-IR" b="1" dirty="0"/>
              <a:t>خبره یاب دانشگاه های علوم پزشکی کشور: </a:t>
            </a:r>
            <a:r>
              <a:rPr lang="en-US" b="1" dirty="0"/>
              <a:t>http://www.esid.research.ac.ir </a:t>
            </a:r>
          </a:p>
        </p:txBody>
      </p:sp>
      <p:sp>
        <p:nvSpPr>
          <p:cNvPr id="3" name="Content Placeholder 2"/>
          <p:cNvSpPr>
            <a:spLocks noGrp="1"/>
          </p:cNvSpPr>
          <p:nvPr>
            <p:ph sz="quarter" idx="1"/>
          </p:nvPr>
        </p:nvSpPr>
        <p:spPr/>
        <p:txBody>
          <a:bodyPr/>
          <a:lstStyle/>
          <a:p>
            <a:pPr algn="r" rtl="1"/>
            <a:r>
              <a:rPr lang="fa-IR" dirty="0">
                <a:cs typeface="B Zar" panose="00000400000000000000" pitchFamily="2" charset="-78"/>
              </a:rPr>
              <a:t>جستجو بر اساس </a:t>
            </a:r>
            <a:r>
              <a:rPr lang="en-US" dirty="0">
                <a:cs typeface="B Zar" panose="00000400000000000000" pitchFamily="2" charset="-78"/>
              </a:rPr>
              <a:t>Mesh Term</a:t>
            </a:r>
          </a:p>
          <a:p>
            <a:pPr algn="r" rtl="1"/>
            <a:endParaRPr lang="en-US" dirty="0">
              <a:cs typeface="B Zar" panose="00000400000000000000" pitchFamily="2" charset="-78"/>
            </a:endParaRPr>
          </a:p>
          <a:p>
            <a:pPr algn="r" rtl="1"/>
            <a:r>
              <a:rPr lang="fa-IR" dirty="0">
                <a:cs typeface="B Zar" panose="00000400000000000000" pitchFamily="2" charset="-78"/>
              </a:rPr>
              <a:t>ب) مرور و جستجوی درخت موضوعی </a:t>
            </a:r>
            <a:r>
              <a:rPr lang="en-US" dirty="0" err="1">
                <a:cs typeface="B Zar" panose="00000400000000000000" pitchFamily="2" charset="-78"/>
              </a:rPr>
              <a:t>MeSH</a:t>
            </a:r>
            <a:endParaRPr lang="en-US" dirty="0">
              <a:cs typeface="B Zar" panose="00000400000000000000" pitchFamily="2" charset="-78"/>
            </a:endParaRPr>
          </a:p>
          <a:p>
            <a:pPr algn="r" rtl="1"/>
            <a:endParaRPr lang="en-US" dirty="0">
              <a:cs typeface="B Zar"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1409700" cy="1276350"/>
          </a:xfrm>
          <a:prstGeom prst="rect">
            <a:avLst/>
          </a:prstGeom>
        </p:spPr>
      </p:pic>
    </p:spTree>
    <p:extLst>
      <p:ext uri="{BB962C8B-B14F-4D97-AF65-F5344CB8AC3E}">
        <p14:creationId xmlns:p14="http://schemas.microsoft.com/office/powerpoint/2010/main" val="37263483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401" r="3572" b="14668"/>
          <a:stretch/>
        </p:blipFill>
        <p:spPr bwMode="auto">
          <a:xfrm>
            <a:off x="152400" y="287694"/>
            <a:ext cx="8818123"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70339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09" b="6441"/>
          <a:stretch/>
        </p:blipFill>
        <p:spPr bwMode="auto">
          <a:xfrm>
            <a:off x="165847" y="228600"/>
            <a:ext cx="8534400" cy="6144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11291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077200" cy="1371600"/>
          </a:xfrm>
          <a:solidFill>
            <a:schemeClr val="bg2">
              <a:lumMod val="90000"/>
            </a:schemeClr>
          </a:solidFill>
        </p:spPr>
        <p:txBody>
          <a:bodyPr>
            <a:normAutofit fontScale="90000"/>
          </a:bodyPr>
          <a:lstStyle/>
          <a:p>
            <a:pPr lvl="0" algn="r" rtl="1"/>
            <a:r>
              <a:rPr lang="fa-IR" sz="3200" b="1" dirty="0">
                <a:solidFill>
                  <a:prstClr val="black"/>
                </a:solidFill>
                <a:latin typeface="Century Gothic"/>
                <a:cs typeface="B Nazanin" panose="00000400000000000000" pitchFamily="2" charset="-78"/>
              </a:rPr>
              <a:t> </a:t>
            </a:r>
            <a:r>
              <a:rPr lang="fa-IR" sz="3200" b="1" dirty="0" smtClean="0">
                <a:solidFill>
                  <a:prstClr val="black"/>
                </a:solidFill>
                <a:latin typeface="Century Gothic"/>
                <a:cs typeface="B Nazanin" panose="00000400000000000000" pitchFamily="2" charset="-78"/>
              </a:rPr>
              <a:t/>
            </a:r>
            <a:br>
              <a:rPr lang="fa-IR" sz="3200" b="1" dirty="0" smtClean="0">
                <a:solidFill>
                  <a:prstClr val="black"/>
                </a:solidFill>
                <a:latin typeface="Century Gothic"/>
                <a:cs typeface="B Nazanin" panose="00000400000000000000" pitchFamily="2" charset="-78"/>
              </a:rPr>
            </a:br>
            <a:r>
              <a:rPr lang="fa-IR" sz="3200" b="1" dirty="0">
                <a:solidFill>
                  <a:prstClr val="black"/>
                </a:solidFill>
                <a:latin typeface="Century Gothic"/>
                <a:cs typeface="B Nazanin" panose="00000400000000000000" pitchFamily="2" charset="-78"/>
              </a:rPr>
              <a:t/>
            </a:r>
            <a:br>
              <a:rPr lang="fa-IR" sz="3200" b="1" dirty="0">
                <a:solidFill>
                  <a:prstClr val="black"/>
                </a:solidFill>
                <a:latin typeface="Century Gothic"/>
                <a:cs typeface="B Nazanin" panose="00000400000000000000" pitchFamily="2" charset="-78"/>
              </a:rPr>
            </a:br>
            <a:r>
              <a:rPr lang="fa-IR" sz="3200" b="1" dirty="0" smtClean="0">
                <a:solidFill>
                  <a:prstClr val="black"/>
                </a:solidFill>
                <a:latin typeface="Century Gothic"/>
                <a:cs typeface="B Nazanin" panose="00000400000000000000" pitchFamily="2" charset="-78"/>
              </a:rPr>
              <a:t/>
            </a:r>
            <a:br>
              <a:rPr lang="fa-IR" sz="3200" b="1" dirty="0" smtClean="0">
                <a:solidFill>
                  <a:prstClr val="black"/>
                </a:solidFill>
                <a:latin typeface="Century Gothic"/>
                <a:cs typeface="B Nazanin" panose="00000400000000000000" pitchFamily="2" charset="-78"/>
              </a:rPr>
            </a:br>
            <a:r>
              <a:rPr lang="fa-IR" sz="3200" b="1" dirty="0" smtClean="0">
                <a:solidFill>
                  <a:prstClr val="black"/>
                </a:solidFill>
                <a:latin typeface="Century Gothic"/>
                <a:cs typeface="B Nazanin" panose="00000400000000000000" pitchFamily="2" charset="-78"/>
              </a:rPr>
              <a:t>سامانه </a:t>
            </a:r>
            <a:r>
              <a:rPr lang="fa-IR" sz="3200" b="1" dirty="0">
                <a:solidFill>
                  <a:prstClr val="black"/>
                </a:solidFill>
                <a:latin typeface="Century Gothic"/>
                <a:cs typeface="B Nazanin" panose="00000400000000000000" pitchFamily="2" charset="-78"/>
              </a:rPr>
              <a:t>ارزیابی کتابخانه ها و کتابداران در آدرس:</a:t>
            </a:r>
            <a:r>
              <a:rPr lang="en-US" sz="3200" b="1" dirty="0">
                <a:solidFill>
                  <a:schemeClr val="accent5">
                    <a:lumMod val="50000"/>
                  </a:schemeClr>
                </a:solidFill>
                <a:latin typeface="Century Gothic"/>
                <a:cs typeface="B Nazanin" panose="00000400000000000000" pitchFamily="2" charset="-78"/>
              </a:rPr>
              <a:t>https://libval.research.ac.ir</a:t>
            </a:r>
            <a:r>
              <a:rPr lang="fa-IR" sz="3200" b="1" dirty="0">
                <a:solidFill>
                  <a:schemeClr val="accent5">
                    <a:lumMod val="50000"/>
                  </a:schemeClr>
                </a:solidFill>
                <a:latin typeface="Century Gothic"/>
                <a:cs typeface="B Nazanin" panose="00000400000000000000" pitchFamily="2" charset="-78"/>
              </a:rPr>
              <a:t>  </a:t>
            </a:r>
            <a:r>
              <a:rPr lang="en-US" sz="3200" b="1" dirty="0">
                <a:solidFill>
                  <a:prstClr val="black"/>
                </a:solidFill>
                <a:latin typeface="Century Gothic"/>
                <a:cs typeface="B Nazanin" panose="00000400000000000000" pitchFamily="2" charset="-78"/>
              </a:rPr>
              <a:t/>
            </a:r>
            <a:br>
              <a:rPr lang="en-US" sz="3200" b="1" dirty="0">
                <a:solidFill>
                  <a:prstClr val="black"/>
                </a:solidFill>
                <a:latin typeface="Century Gothic"/>
                <a:cs typeface="B Nazanin" panose="00000400000000000000" pitchFamily="2" charset="-78"/>
              </a:rPr>
            </a:b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29095" y="1828800"/>
            <a:ext cx="5523810" cy="3498689"/>
          </a:xfrm>
        </p:spPr>
      </p:pic>
    </p:spTree>
    <p:extLst>
      <p:ext uri="{BB962C8B-B14F-4D97-AF65-F5344CB8AC3E}">
        <p14:creationId xmlns:p14="http://schemas.microsoft.com/office/powerpoint/2010/main" val="217404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70000" lnSpcReduction="20000"/>
          </a:bodyPr>
          <a:lstStyle/>
          <a:p>
            <a:pPr algn="just" rtl="1"/>
            <a:r>
              <a:rPr lang="fa-IR" dirty="0">
                <a:cs typeface="B Zar" panose="00000400000000000000" pitchFamily="2" charset="-78"/>
              </a:rPr>
              <a:t>اهداف</a:t>
            </a:r>
          </a:p>
          <a:p>
            <a:pPr algn="just" rtl="1"/>
            <a:endParaRPr lang="fa-IR" dirty="0">
              <a:cs typeface="B Zar" panose="00000400000000000000" pitchFamily="2" charset="-78"/>
            </a:endParaRPr>
          </a:p>
          <a:p>
            <a:pPr marL="0" indent="0" algn="just" rtl="1">
              <a:buNone/>
            </a:pPr>
            <a:r>
              <a:rPr lang="fa-IR" dirty="0">
                <a:effectLst>
                  <a:outerShdw blurRad="38100" dist="38100" dir="2700000" algn="tl">
                    <a:srgbClr val="000000">
                      <a:alpha val="43137"/>
                    </a:srgbClr>
                  </a:outerShdw>
                </a:effectLst>
                <a:cs typeface="B Zar" panose="00000400000000000000" pitchFamily="2" charset="-78"/>
              </a:rPr>
              <a:t>اهداف طراحی و اجرای سامانه جامع طرح‌های تحقیقاتی علوم پزشکی کشور به شرح زیر است:</a:t>
            </a:r>
          </a:p>
          <a:p>
            <a:pPr algn="just" rtl="1"/>
            <a:endParaRPr lang="fa-IR" dirty="0">
              <a:cs typeface="B Zar" panose="00000400000000000000" pitchFamily="2" charset="-78"/>
            </a:endParaRPr>
          </a:p>
          <a:p>
            <a:pPr algn="just" rtl="1"/>
            <a:r>
              <a:rPr lang="fa-IR" dirty="0">
                <a:cs typeface="B Zar" panose="00000400000000000000" pitchFamily="2" charset="-78"/>
              </a:rPr>
              <a:t>ایجاد بانک ملی و کشوری از </a:t>
            </a:r>
            <a:r>
              <a:rPr lang="fa-IR" dirty="0">
                <a:effectLst>
                  <a:outerShdw blurRad="38100" dist="38100" dir="2700000" algn="tl">
                    <a:srgbClr val="000000">
                      <a:alpha val="43137"/>
                    </a:srgbClr>
                  </a:outerShdw>
                </a:effectLst>
                <a:cs typeface="B Zar" panose="00000400000000000000" pitchFamily="2" charset="-78"/>
              </a:rPr>
              <a:t>طرح‌های تحقیقاتی و پایان‌نامه‌های دانشگاه‌ها </a:t>
            </a:r>
            <a:r>
              <a:rPr lang="fa-IR" dirty="0">
                <a:cs typeface="B Zar" panose="00000400000000000000" pitchFamily="2" charset="-78"/>
              </a:rPr>
              <a:t>و موسسات علوم پزشکی کشور</a:t>
            </a:r>
          </a:p>
          <a:p>
            <a:pPr algn="just" rtl="1"/>
            <a:r>
              <a:rPr lang="fa-IR" dirty="0">
                <a:cs typeface="B Zar" panose="00000400000000000000" pitchFamily="2" charset="-78"/>
              </a:rPr>
              <a:t>ایجاد بستر و زیرساخت لازم برای اجرای </a:t>
            </a:r>
            <a:r>
              <a:rPr lang="fa-IR" dirty="0">
                <a:effectLst>
                  <a:outerShdw blurRad="38100" dist="38100" dir="2700000" algn="tl">
                    <a:srgbClr val="000000">
                      <a:alpha val="43137"/>
                    </a:srgbClr>
                  </a:outerShdw>
                </a:effectLst>
                <a:cs typeface="B Zar" panose="00000400000000000000" pitchFamily="2" charset="-78"/>
              </a:rPr>
              <a:t>دقیق قانون پیشگیری و مقابله با تقلب </a:t>
            </a:r>
            <a:r>
              <a:rPr lang="fa-IR" dirty="0">
                <a:cs typeface="B Zar" panose="00000400000000000000" pitchFamily="2" charset="-78"/>
              </a:rPr>
              <a:t>در تهیه آثار علمی مصوب</a:t>
            </a:r>
          </a:p>
          <a:p>
            <a:pPr algn="just" rtl="1"/>
            <a:r>
              <a:rPr lang="fa-IR" dirty="0">
                <a:cs typeface="B Zar" panose="00000400000000000000" pitchFamily="2" charset="-78"/>
              </a:rPr>
              <a:t>فراهم‌سازی امکان </a:t>
            </a:r>
            <a:r>
              <a:rPr lang="fa-IR" dirty="0">
                <a:effectLst>
                  <a:outerShdw blurRad="38100" dist="38100" dir="2700000" algn="tl">
                    <a:srgbClr val="000000">
                      <a:alpha val="43137"/>
                    </a:srgbClr>
                  </a:outerShdw>
                </a:effectLst>
                <a:cs typeface="B Zar" panose="00000400000000000000" pitchFamily="2" charset="-78"/>
              </a:rPr>
              <a:t>مشابهت‌یابی عناوین و متن پروپوزال‌های تحقیقاتی و پایان‌نامه‌ها و نیز گزارش نهایی </a:t>
            </a:r>
            <a:r>
              <a:rPr lang="fa-IR" dirty="0">
                <a:cs typeface="B Zar" panose="00000400000000000000" pitchFamily="2" charset="-78"/>
              </a:rPr>
              <a:t>آن‌ها</a:t>
            </a:r>
          </a:p>
          <a:p>
            <a:pPr algn="just" rtl="1"/>
            <a:r>
              <a:rPr lang="fa-IR" dirty="0">
                <a:effectLst>
                  <a:outerShdw blurRad="38100" dist="38100" dir="2700000" algn="tl">
                    <a:srgbClr val="000000">
                      <a:alpha val="43137"/>
                    </a:srgbClr>
                  </a:outerShdw>
                </a:effectLst>
                <a:cs typeface="B Zar" panose="00000400000000000000" pitchFamily="2" charset="-78"/>
              </a:rPr>
              <a:t>صرفه‌جویی و مدیریت هزینه‌ها </a:t>
            </a:r>
            <a:r>
              <a:rPr lang="fa-IR" dirty="0">
                <a:cs typeface="B Zar" panose="00000400000000000000" pitchFamily="2" charset="-78"/>
              </a:rPr>
              <a:t>در پژوهش‌ها از طریق جلوگیری از انجام طرح‌ها و پایان‌نامه‌های تکراری</a:t>
            </a:r>
          </a:p>
          <a:p>
            <a:pPr algn="just" rtl="1"/>
            <a:r>
              <a:rPr lang="fa-IR" dirty="0">
                <a:cs typeface="B Zar" panose="00000400000000000000" pitchFamily="2" charset="-78"/>
              </a:rPr>
              <a:t>اطلاع‌رسانی </a:t>
            </a:r>
            <a:r>
              <a:rPr lang="fa-IR" dirty="0">
                <a:effectLst>
                  <a:outerShdw blurRad="38100" dist="38100" dir="2700000" algn="tl">
                    <a:srgbClr val="000000">
                      <a:alpha val="43137"/>
                    </a:srgbClr>
                  </a:outerShdw>
                </a:effectLst>
                <a:cs typeface="B Zar" panose="00000400000000000000" pitchFamily="2" charset="-78"/>
              </a:rPr>
              <a:t>عناوین و موضوعات در دست انجام </a:t>
            </a:r>
            <a:r>
              <a:rPr lang="fa-IR" dirty="0">
                <a:cs typeface="B Zar" panose="00000400000000000000" pitchFamily="2" charset="-78"/>
              </a:rPr>
              <a:t>طرح‌های تحقیقاتی و پایان‌نامه‌های علوم پزشکی کشور</a:t>
            </a:r>
          </a:p>
          <a:p>
            <a:pPr algn="just" rtl="1"/>
            <a:r>
              <a:rPr lang="fa-IR" dirty="0">
                <a:effectLst>
                  <a:outerShdw blurRad="38100" dist="38100" dir="2700000" algn="tl">
                    <a:srgbClr val="000000">
                      <a:alpha val="43137"/>
                    </a:srgbClr>
                  </a:outerShdw>
                </a:effectLst>
                <a:cs typeface="B Zar" panose="00000400000000000000" pitchFamily="2" charset="-78"/>
              </a:rPr>
              <a:t>پایش، رصد و مدیریت عالی طرح‌های تحقیقاتی و پایان‌نامه‌های دانشگاه‌ها و موسسات علوم پزشکی کشور</a:t>
            </a:r>
          </a:p>
          <a:p>
            <a:pPr algn="just" rtl="1"/>
            <a:r>
              <a:rPr lang="fa-IR" dirty="0">
                <a:cs typeface="B Zar" panose="00000400000000000000" pitchFamily="2" charset="-78"/>
              </a:rPr>
              <a:t> روش جمع‌آوری اطلاعات</a:t>
            </a:r>
          </a:p>
          <a:p>
            <a:pPr algn="just" rtl="1"/>
            <a:endParaRPr lang="fa-IR" dirty="0">
              <a:cs typeface="B Zar" panose="00000400000000000000" pitchFamily="2" charset="-78"/>
            </a:endParaRPr>
          </a:p>
          <a:p>
            <a:pPr algn="just" rtl="1"/>
            <a:r>
              <a:rPr lang="fa-IR" dirty="0">
                <a:cs typeface="B Zar" panose="00000400000000000000" pitchFamily="2" charset="-78"/>
              </a:rPr>
              <a:t>سامانه جامع طرح‌های تحقیقاتی علوم پزشکی کشور از طریق سرویس وب خواسته شده، اطلاعات طرح‌های تحقیقاتی و پایان‌نامه‌های دانشگاه‌ها و موسسات علوم پزشکی کشور را </a:t>
            </a:r>
            <a:r>
              <a:rPr lang="fa-IR" dirty="0">
                <a:effectLst>
                  <a:outerShdw blurRad="38100" dist="38100" dir="2700000" algn="tl">
                    <a:srgbClr val="000000">
                      <a:alpha val="43137"/>
                    </a:srgbClr>
                  </a:outerShdw>
                </a:effectLst>
                <a:cs typeface="B Zar" panose="00000400000000000000" pitchFamily="2" charset="-78"/>
              </a:rPr>
              <a:t>روزانه</a:t>
            </a:r>
            <a:r>
              <a:rPr lang="fa-IR" dirty="0">
                <a:cs typeface="B Zar" panose="00000400000000000000" pitchFamily="2" charset="-78"/>
              </a:rPr>
              <a:t> از سامانه‌های طرح‌های تحقیقاتی دانشگاهی فراخوانی کرده و پس از اصلاح، بازبینی و راستی‌آزمایی اطلاعات، آن‌ها را تجمیع و تلفیق نموده و جستجو‌پذیر می‌سازد.</a:t>
            </a:r>
            <a:endParaRPr lang="en-US" dirty="0">
              <a:cs typeface="B Zar"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929"/>
            <a:ext cx="1676400" cy="1389529"/>
          </a:xfrm>
          <a:prstGeom prst="rect">
            <a:avLst/>
          </a:prstGeom>
        </p:spPr>
      </p:pic>
      <p:sp>
        <p:nvSpPr>
          <p:cNvPr id="5" name="Rectangle 4"/>
          <p:cNvSpPr/>
          <p:nvPr/>
        </p:nvSpPr>
        <p:spPr>
          <a:xfrm>
            <a:off x="3124200" y="609600"/>
            <a:ext cx="5562600" cy="369332"/>
          </a:xfrm>
          <a:prstGeom prst="rect">
            <a:avLst/>
          </a:prstGeom>
        </p:spPr>
        <p:txBody>
          <a:bodyPr wrap="square">
            <a:spAutoFit/>
          </a:bodyPr>
          <a:lstStyle/>
          <a:p>
            <a:pPr algn="r"/>
            <a:r>
              <a:rPr lang="fa-IR" dirty="0">
                <a:cs typeface="B Zar" panose="00000400000000000000" pitchFamily="2" charset="-78"/>
              </a:rPr>
              <a:t>سامانه جامع طرح‌های تحقیقاتی علوم پزشکی </a:t>
            </a:r>
            <a:r>
              <a:rPr lang="fa-IR" dirty="0" smtClean="0">
                <a:cs typeface="B Zar" panose="00000400000000000000" pitchFamily="2" charset="-78"/>
              </a:rPr>
              <a:t>کشور به آدرس:</a:t>
            </a:r>
            <a:endParaRPr lang="en-US" dirty="0">
              <a:cs typeface="B Zar" panose="00000400000000000000" pitchFamily="2" charset="-78"/>
            </a:endParaRPr>
          </a:p>
        </p:txBody>
      </p:sp>
      <p:sp>
        <p:nvSpPr>
          <p:cNvPr id="6" name="Rectangle 5"/>
          <p:cNvSpPr/>
          <p:nvPr/>
        </p:nvSpPr>
        <p:spPr>
          <a:xfrm>
            <a:off x="2057400" y="1002268"/>
            <a:ext cx="5377953" cy="369332"/>
          </a:xfrm>
          <a:prstGeom prst="rect">
            <a:avLst/>
          </a:prstGeom>
        </p:spPr>
        <p:txBody>
          <a:bodyPr wrap="square">
            <a:spAutoFit/>
          </a:bodyPr>
          <a:lstStyle/>
          <a:p>
            <a:r>
              <a:rPr lang="en-US" dirty="0">
                <a:solidFill>
                  <a:srgbClr val="BD1378"/>
                </a:solidFill>
              </a:rPr>
              <a:t>https://rpis.research.ac.ir/AboutUs.php</a:t>
            </a:r>
          </a:p>
        </p:txBody>
      </p:sp>
    </p:spTree>
    <p:extLst>
      <p:ext uri="{BB962C8B-B14F-4D97-AF65-F5344CB8AC3E}">
        <p14:creationId xmlns:p14="http://schemas.microsoft.com/office/powerpoint/2010/main" val="8360378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fa-IR" dirty="0" smtClean="0"/>
              <a:t>با تشکر</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4886" cy="6858000"/>
          </a:xfrm>
          <a:prstGeom prst="rect">
            <a:avLst/>
          </a:prstGeom>
        </p:spPr>
      </p:pic>
    </p:spTree>
    <p:extLst>
      <p:ext uri="{BB962C8B-B14F-4D97-AF65-F5344CB8AC3E}">
        <p14:creationId xmlns:p14="http://schemas.microsoft.com/office/powerpoint/2010/main" val="3513355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pPr algn="r" rtl="1"/>
            <a:r>
              <a:rPr lang="fa-IR" b="1" dirty="0" smtClean="0">
                <a:solidFill>
                  <a:srgbClr val="7030A0"/>
                </a:solidFill>
                <a:cs typeface="B Titr" panose="00000700000000000000" pitchFamily="2" charset="-78"/>
              </a:rPr>
              <a:t>نحوه ورود به سامانه نظام نوین اطلاعات</a:t>
            </a:r>
            <a:endParaRPr lang="en-US" b="1" dirty="0">
              <a:solidFill>
                <a:srgbClr val="7030A0"/>
              </a:solidFill>
              <a:cs typeface="B Titr" panose="00000700000000000000" pitchFamily="2" charset="-78"/>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524000"/>
            <a:ext cx="7467600" cy="4830209"/>
          </a:xfrm>
        </p:spPr>
      </p:pic>
      <p:sp>
        <p:nvSpPr>
          <p:cNvPr id="5" name="Oval 4"/>
          <p:cNvSpPr/>
          <p:nvPr/>
        </p:nvSpPr>
        <p:spPr>
          <a:xfrm>
            <a:off x="5410200" y="2212109"/>
            <a:ext cx="990600" cy="1219200"/>
          </a:xfrm>
          <a:prstGeom prst="ellipse">
            <a:avLst/>
          </a:prstGeom>
          <a:noFill/>
          <a:ln>
            <a:solidFill>
              <a:srgbClr val="BD1378"/>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502394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447800"/>
            <a:ext cx="7467600" cy="4873752"/>
          </a:xfrm>
        </p:spPr>
        <p:txBody>
          <a:bodyPr>
            <a:noAutofit/>
          </a:bodyPr>
          <a:lstStyle/>
          <a:p>
            <a:pPr algn="r" rtl="1"/>
            <a:r>
              <a:rPr lang="fa-IR" sz="2000" dirty="0" smtClean="0">
                <a:cs typeface="B Zar" panose="00000400000000000000" pitchFamily="2" charset="-78"/>
              </a:rPr>
              <a:t>سامانه </a:t>
            </a:r>
            <a:r>
              <a:rPr lang="fa-IR" sz="2000" dirty="0">
                <a:cs typeface="B Zar" panose="00000400000000000000" pitchFamily="2" charset="-78"/>
              </a:rPr>
              <a:t>رتبه بندی اعضای هیات علمی وزارت بهداشت، به سنجش اعضای هیات علمی دانشگاه ها بر اساس پایگاه </a:t>
            </a:r>
            <a:r>
              <a:rPr lang="fa-IR" sz="2000" dirty="0" smtClean="0">
                <a:cs typeface="B Zar" panose="00000400000000000000" pitchFamily="2" charset="-78"/>
              </a:rPr>
              <a:t>های</a:t>
            </a:r>
          </a:p>
          <a:p>
            <a:pPr algn="r" rtl="1"/>
            <a:r>
              <a:rPr lang="fa-IR" sz="2000" dirty="0" smtClean="0">
                <a:effectLst>
                  <a:outerShdw blurRad="38100" dist="38100" dir="2700000" algn="tl">
                    <a:srgbClr val="000000">
                      <a:alpha val="43137"/>
                    </a:srgbClr>
                  </a:outerShdw>
                </a:effectLst>
                <a:cs typeface="B Zar" panose="00000400000000000000" pitchFamily="2" charset="-78"/>
              </a:rPr>
              <a:t> اسکوپوس،</a:t>
            </a:r>
          </a:p>
          <a:p>
            <a:pPr algn="r" rtl="1"/>
            <a:r>
              <a:rPr lang="fa-IR" sz="2000" dirty="0" smtClean="0">
                <a:effectLst>
                  <a:outerShdw blurRad="38100" dist="38100" dir="2700000" algn="tl">
                    <a:srgbClr val="000000">
                      <a:alpha val="43137"/>
                    </a:srgbClr>
                  </a:outerShdw>
                </a:effectLst>
                <a:cs typeface="B Zar" panose="00000400000000000000" pitchFamily="2" charset="-78"/>
              </a:rPr>
              <a:t> </a:t>
            </a:r>
            <a:r>
              <a:rPr lang="fa-IR" sz="2000" dirty="0">
                <a:effectLst>
                  <a:outerShdw blurRad="38100" dist="38100" dir="2700000" algn="tl">
                    <a:srgbClr val="000000">
                      <a:alpha val="43137"/>
                    </a:srgbClr>
                  </a:outerShdw>
                </a:effectLst>
                <a:cs typeface="B Zar" panose="00000400000000000000" pitchFamily="2" charset="-78"/>
              </a:rPr>
              <a:t>گوگل </a:t>
            </a:r>
            <a:r>
              <a:rPr lang="fa-IR" sz="2000" dirty="0" smtClean="0">
                <a:effectLst>
                  <a:outerShdw blurRad="38100" dist="38100" dir="2700000" algn="tl">
                    <a:srgbClr val="000000">
                      <a:alpha val="43137"/>
                    </a:srgbClr>
                  </a:outerShdw>
                </a:effectLst>
                <a:cs typeface="B Zar" panose="00000400000000000000" pitchFamily="2" charset="-78"/>
              </a:rPr>
              <a:t>اسکالر، </a:t>
            </a:r>
          </a:p>
          <a:p>
            <a:pPr algn="r" rtl="1"/>
            <a:r>
              <a:rPr lang="fa-IR" sz="2000" dirty="0" smtClean="0">
                <a:effectLst>
                  <a:outerShdw blurRad="38100" dist="38100" dir="2700000" algn="tl">
                    <a:srgbClr val="000000">
                      <a:alpha val="43137"/>
                    </a:srgbClr>
                  </a:outerShdw>
                </a:effectLst>
                <a:cs typeface="B Zar" panose="00000400000000000000" pitchFamily="2" charset="-78"/>
              </a:rPr>
              <a:t>وب </a:t>
            </a:r>
            <a:r>
              <a:rPr lang="fa-IR" sz="2000" dirty="0">
                <a:effectLst>
                  <a:outerShdw blurRad="38100" dist="38100" dir="2700000" algn="tl">
                    <a:srgbClr val="000000">
                      <a:alpha val="43137"/>
                    </a:srgbClr>
                  </a:outerShdw>
                </a:effectLst>
                <a:cs typeface="B Zar" panose="00000400000000000000" pitchFamily="2" charset="-78"/>
              </a:rPr>
              <a:t>آو </a:t>
            </a:r>
            <a:r>
              <a:rPr lang="fa-IR" sz="2000" dirty="0" smtClean="0">
                <a:effectLst>
                  <a:outerShdw blurRad="38100" dist="38100" dir="2700000" algn="tl">
                    <a:srgbClr val="000000">
                      <a:alpha val="43137"/>
                    </a:srgbClr>
                  </a:outerShdw>
                </a:effectLst>
                <a:cs typeface="B Zar" panose="00000400000000000000" pitchFamily="2" charset="-78"/>
              </a:rPr>
              <a:t>ساینس و </a:t>
            </a:r>
            <a:r>
              <a:rPr lang="fa-IR" sz="2000" dirty="0">
                <a:effectLst>
                  <a:outerShdw blurRad="38100" dist="38100" dir="2700000" algn="tl">
                    <a:srgbClr val="000000">
                      <a:alpha val="43137"/>
                    </a:srgbClr>
                  </a:outerShdw>
                </a:effectLst>
                <a:cs typeface="B Zar" panose="00000400000000000000" pitchFamily="2" charset="-78"/>
              </a:rPr>
              <a:t>پاب </a:t>
            </a:r>
            <a:r>
              <a:rPr lang="fa-IR" sz="2000" dirty="0" smtClean="0">
                <a:effectLst>
                  <a:outerShdw blurRad="38100" dist="38100" dir="2700000" algn="tl">
                    <a:srgbClr val="000000">
                      <a:alpha val="43137"/>
                    </a:srgbClr>
                  </a:outerShdw>
                </a:effectLst>
                <a:cs typeface="B Zar" panose="00000400000000000000" pitchFamily="2" charset="-78"/>
              </a:rPr>
              <a:t>مد </a:t>
            </a:r>
            <a:r>
              <a:rPr lang="fa-IR" sz="2000" dirty="0">
                <a:cs typeface="B Zar" panose="00000400000000000000" pitchFamily="2" charset="-78"/>
              </a:rPr>
              <a:t>می‌پردازد. </a:t>
            </a:r>
            <a:endParaRPr lang="fa-IR" sz="2000" dirty="0" smtClean="0">
              <a:cs typeface="B Zar" panose="00000400000000000000" pitchFamily="2" charset="-78"/>
            </a:endParaRPr>
          </a:p>
          <a:p>
            <a:pPr algn="r" rtl="1"/>
            <a:endParaRPr lang="fa-IR" sz="2000" dirty="0" smtClean="0">
              <a:cs typeface="B Zar" panose="00000400000000000000" pitchFamily="2" charset="-78"/>
            </a:endParaRPr>
          </a:p>
          <a:p>
            <a:pPr algn="r" rtl="1"/>
            <a:r>
              <a:rPr lang="fa-IR" sz="2000" dirty="0" smtClean="0">
                <a:cs typeface="B Zar" panose="00000400000000000000" pitchFamily="2" charset="-78"/>
              </a:rPr>
              <a:t>سامانه </a:t>
            </a:r>
            <a:r>
              <a:rPr lang="fa-IR" sz="2000" dirty="0">
                <a:cs typeface="B Zar" panose="00000400000000000000" pitchFamily="2" charset="-78"/>
              </a:rPr>
              <a:t>رتبه بندی اعضای هیات علمی وزارت بهداشت، به ارائه شاخص‌هایی مثل </a:t>
            </a:r>
            <a:endParaRPr lang="fa-IR" sz="2000" dirty="0" smtClean="0">
              <a:cs typeface="B Zar" panose="00000400000000000000" pitchFamily="2" charset="-78"/>
            </a:endParaRPr>
          </a:p>
          <a:p>
            <a:pPr algn="r" rtl="1"/>
            <a:r>
              <a:rPr lang="fa-IR" sz="2000" dirty="0" smtClean="0">
                <a:effectLst>
                  <a:outerShdw blurRad="38100" dist="38100" dir="2700000" algn="tl">
                    <a:srgbClr val="000000">
                      <a:alpha val="43137"/>
                    </a:srgbClr>
                  </a:outerShdw>
                </a:effectLst>
                <a:cs typeface="B Zar" panose="00000400000000000000" pitchFamily="2" charset="-78"/>
              </a:rPr>
              <a:t>مقالات</a:t>
            </a:r>
            <a:r>
              <a:rPr lang="fa-IR" sz="2000" dirty="0">
                <a:effectLst>
                  <a:outerShdw blurRad="38100" dist="38100" dir="2700000" algn="tl">
                    <a:srgbClr val="000000">
                      <a:alpha val="43137"/>
                    </a:srgbClr>
                  </a:outerShdw>
                </a:effectLst>
                <a:cs typeface="B Zar" panose="00000400000000000000" pitchFamily="2" charset="-78"/>
              </a:rPr>
              <a:t>، استنادات، خود استنادی، شاخص </a:t>
            </a:r>
            <a:r>
              <a:rPr lang="fa-IR" sz="2000" dirty="0" smtClean="0">
                <a:effectLst>
                  <a:outerShdw blurRad="38100" dist="38100" dir="2700000" algn="tl">
                    <a:srgbClr val="000000">
                      <a:alpha val="43137"/>
                    </a:srgbClr>
                  </a:outerShdw>
                </a:effectLst>
                <a:cs typeface="B Zar" panose="00000400000000000000" pitchFamily="2" charset="-78"/>
              </a:rPr>
              <a:t>هرش، </a:t>
            </a:r>
            <a:r>
              <a:rPr lang="fa-IR" sz="2000" dirty="0">
                <a:effectLst>
                  <a:outerShdw blurRad="38100" dist="38100" dir="2700000" algn="tl">
                    <a:srgbClr val="000000">
                      <a:alpha val="43137"/>
                    </a:srgbClr>
                  </a:outerShdw>
                </a:effectLst>
                <a:cs typeface="B Zar" panose="00000400000000000000" pitchFamily="2" charset="-78"/>
              </a:rPr>
              <a:t>شاخص </a:t>
            </a:r>
            <a:r>
              <a:rPr lang="fa-IR" sz="2000" dirty="0" smtClean="0">
                <a:effectLst>
                  <a:outerShdw blurRad="38100" dist="38100" dir="2700000" algn="tl">
                    <a:srgbClr val="000000">
                      <a:alpha val="43137"/>
                    </a:srgbClr>
                  </a:outerShdw>
                </a:effectLst>
                <a:cs typeface="B Zar" panose="00000400000000000000" pitchFamily="2" charset="-78"/>
              </a:rPr>
              <a:t>جی، </a:t>
            </a:r>
            <a:r>
              <a:rPr lang="fa-IR" sz="2000" dirty="0">
                <a:effectLst>
                  <a:outerShdw blurRad="38100" dist="38100" dir="2700000" algn="tl">
                    <a:srgbClr val="000000">
                      <a:alpha val="43137"/>
                    </a:srgbClr>
                  </a:outerShdw>
                </a:effectLst>
                <a:cs typeface="B Zar" panose="00000400000000000000" pitchFamily="2" charset="-78"/>
              </a:rPr>
              <a:t>استناد به ازای مقاله </a:t>
            </a:r>
            <a:r>
              <a:rPr lang="fa-IR" sz="2000" dirty="0">
                <a:cs typeface="B Zar" panose="00000400000000000000" pitchFamily="2" charset="-78"/>
              </a:rPr>
              <a:t>می‌پردازد.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 y="0"/>
            <a:ext cx="8969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66800" y="228600"/>
            <a:ext cx="6781800" cy="1354217"/>
          </a:xfrm>
          <a:prstGeom prst="rect">
            <a:avLst/>
          </a:prstGeom>
        </p:spPr>
        <p:txBody>
          <a:bodyPr wrap="square">
            <a:spAutoFit/>
          </a:bodyPr>
          <a:lstStyle/>
          <a:p>
            <a:pPr lvl="0" algn="just" rtl="1">
              <a:spcBef>
                <a:spcPts val="600"/>
              </a:spcBef>
              <a:buClr>
                <a:srgbClr val="FE8637"/>
              </a:buClr>
              <a:buSzPct val="70000"/>
            </a:pPr>
            <a:r>
              <a:rPr lang="fa-IR" sz="2400" dirty="0">
                <a:solidFill>
                  <a:srgbClr val="7030A0"/>
                </a:solidFill>
                <a:cs typeface="B Titr" panose="00000700000000000000" pitchFamily="2" charset="-78"/>
              </a:rPr>
              <a:t>سامانه علم‌سنجی اعضای هیأت علمی</a:t>
            </a:r>
          </a:p>
          <a:p>
            <a:pPr algn="just">
              <a:spcBef>
                <a:spcPts val="600"/>
              </a:spcBef>
              <a:buClr>
                <a:srgbClr val="FE8637"/>
              </a:buClr>
              <a:buSzPct val="70000"/>
            </a:pPr>
            <a:r>
              <a:rPr lang="en-US" sz="2400" i="1" dirty="0">
                <a:solidFill>
                  <a:srgbClr val="7030A0"/>
                </a:solidFill>
                <a:effectLst>
                  <a:outerShdw blurRad="38100" dist="38100" dir="2700000" algn="tl">
                    <a:srgbClr val="000000">
                      <a:alpha val="43137"/>
                    </a:srgbClr>
                  </a:outerShdw>
                </a:effectLst>
                <a:cs typeface="B Titr" panose="00000700000000000000" pitchFamily="2" charset="-78"/>
              </a:rPr>
              <a:t>Information </a:t>
            </a:r>
            <a:r>
              <a:rPr lang="en-US" sz="2400" i="1" dirty="0" smtClean="0">
                <a:solidFill>
                  <a:srgbClr val="7030A0"/>
                </a:solidFill>
                <a:effectLst>
                  <a:outerShdw blurRad="38100" dist="38100" dir="2700000" algn="tl">
                    <a:srgbClr val="000000">
                      <a:alpha val="43137"/>
                    </a:srgbClr>
                  </a:outerShdw>
                </a:effectLst>
                <a:cs typeface="B Titr" panose="00000700000000000000" pitchFamily="2" charset="-78"/>
              </a:rPr>
              <a:t>Database</a:t>
            </a:r>
            <a:r>
              <a:rPr lang="fa-IR" sz="2400" i="1" dirty="0" smtClean="0">
                <a:solidFill>
                  <a:srgbClr val="7030A0"/>
                </a:solidFill>
                <a:effectLst>
                  <a:outerShdw blurRad="38100" dist="38100" dir="2700000" algn="tl">
                    <a:srgbClr val="000000">
                      <a:alpha val="43137"/>
                    </a:srgbClr>
                  </a:outerShdw>
                </a:effectLst>
                <a:cs typeface="B Titr" panose="00000700000000000000" pitchFamily="2" charset="-78"/>
              </a:rPr>
              <a:t> </a:t>
            </a:r>
            <a:r>
              <a:rPr lang="en-US" sz="2400" i="1" dirty="0" err="1" smtClean="0">
                <a:solidFill>
                  <a:srgbClr val="7030A0"/>
                </a:solidFill>
                <a:effectLst>
                  <a:outerShdw blurRad="38100" dist="38100" dir="2700000" algn="tl">
                    <a:srgbClr val="000000">
                      <a:alpha val="43137"/>
                    </a:srgbClr>
                  </a:outerShdw>
                </a:effectLst>
                <a:cs typeface="B Titr" panose="00000700000000000000" pitchFamily="2" charset="-78"/>
              </a:rPr>
              <a:t>Scientometric</a:t>
            </a:r>
            <a:r>
              <a:rPr lang="fa-IR" sz="2400" i="1" dirty="0" smtClean="0">
                <a:solidFill>
                  <a:srgbClr val="7030A0"/>
                </a:solidFill>
                <a:effectLst>
                  <a:outerShdw blurRad="38100" dist="38100" dir="2700000" algn="tl">
                    <a:srgbClr val="000000">
                      <a:alpha val="43137"/>
                    </a:srgbClr>
                  </a:outerShdw>
                </a:effectLst>
                <a:cs typeface="B Titr" panose="00000700000000000000" pitchFamily="2" charset="-78"/>
              </a:rPr>
              <a:t> </a:t>
            </a:r>
            <a:r>
              <a:rPr lang="en-US" sz="2400" i="1" dirty="0" smtClean="0">
                <a:solidFill>
                  <a:srgbClr val="7030A0"/>
                </a:solidFill>
                <a:effectLst>
                  <a:outerShdw blurRad="38100" dist="38100" dir="2700000" algn="tl">
                    <a:srgbClr val="000000">
                      <a:alpha val="43137"/>
                    </a:srgbClr>
                  </a:outerShdw>
                </a:effectLst>
                <a:cs typeface="B Titr" panose="00000700000000000000" pitchFamily="2" charset="-78"/>
              </a:rPr>
              <a:t>Iranian</a:t>
            </a:r>
            <a:endParaRPr lang="fa-IR" sz="2400" i="1" dirty="0">
              <a:solidFill>
                <a:srgbClr val="7030A0"/>
              </a:solidFill>
              <a:effectLst>
                <a:outerShdw blurRad="38100" dist="38100" dir="2700000" algn="tl">
                  <a:srgbClr val="000000">
                    <a:alpha val="43137"/>
                  </a:srgbClr>
                </a:outerShdw>
              </a:effectLst>
              <a:cs typeface="B Titr" panose="00000700000000000000" pitchFamily="2" charset="-78"/>
            </a:endParaRPr>
          </a:p>
          <a:p>
            <a:pPr lvl="0" algn="just" rtl="1">
              <a:spcBef>
                <a:spcPts val="600"/>
              </a:spcBef>
              <a:buClr>
                <a:srgbClr val="FE8637"/>
              </a:buClr>
              <a:buSzPct val="70000"/>
            </a:pPr>
            <a:r>
              <a:rPr lang="en-US" sz="2400" i="1" dirty="0" smtClean="0">
                <a:solidFill>
                  <a:srgbClr val="7030A0"/>
                </a:solidFill>
                <a:effectLst>
                  <a:outerShdw blurRad="38100" dist="38100" dir="2700000" algn="tl">
                    <a:srgbClr val="000000">
                      <a:alpha val="43137"/>
                    </a:srgbClr>
                  </a:outerShdw>
                </a:effectLst>
                <a:cs typeface="B Titr" panose="00000700000000000000" pitchFamily="2" charset="-78"/>
              </a:rPr>
              <a:t>: </a:t>
            </a:r>
            <a:r>
              <a:rPr lang="en-US" sz="2400" i="1" dirty="0">
                <a:solidFill>
                  <a:srgbClr val="7030A0"/>
                </a:solidFill>
                <a:effectLst>
                  <a:outerShdw blurRad="38100" dist="38100" dir="2700000" algn="tl">
                    <a:srgbClr val="000000">
                      <a:alpha val="43137"/>
                    </a:srgbClr>
                  </a:outerShdw>
                </a:effectLst>
                <a:cs typeface="B Titr" panose="00000700000000000000" pitchFamily="2" charset="-78"/>
              </a:rPr>
              <a:t>ISID) </a:t>
            </a:r>
            <a:endParaRPr lang="fa-IR" sz="2400" i="1" dirty="0">
              <a:solidFill>
                <a:srgbClr val="7030A0"/>
              </a:solidFill>
              <a:effectLst>
                <a:outerShdw blurRad="38100" dist="38100" dir="2700000" algn="tl">
                  <a:srgbClr val="000000">
                    <a:alpha val="43137"/>
                  </a:srgbClr>
                </a:outerShdw>
              </a:effectLst>
              <a:cs typeface="B Titr" panose="00000700000000000000" pitchFamily="2" charset="-78"/>
            </a:endParaRPr>
          </a:p>
        </p:txBody>
      </p:sp>
      <p:sp>
        <p:nvSpPr>
          <p:cNvPr id="6" name="Rectangle 5"/>
          <p:cNvSpPr/>
          <p:nvPr/>
        </p:nvSpPr>
        <p:spPr>
          <a:xfrm>
            <a:off x="901419" y="618565"/>
            <a:ext cx="348172" cy="461665"/>
          </a:xfrm>
          <a:prstGeom prst="rect">
            <a:avLst/>
          </a:prstGeom>
        </p:spPr>
        <p:txBody>
          <a:bodyPr wrap="none">
            <a:spAutoFit/>
          </a:bodyPr>
          <a:lstStyle/>
          <a:p>
            <a:r>
              <a:rPr lang="fa-IR" sz="2400" i="1" dirty="0">
                <a:solidFill>
                  <a:srgbClr val="7030A0"/>
                </a:solidFill>
                <a:effectLst>
                  <a:outerShdw blurRad="38100" dist="38100" dir="2700000" algn="tl">
                    <a:srgbClr val="000000">
                      <a:alpha val="43137"/>
                    </a:srgbClr>
                  </a:outerShdw>
                </a:effectLst>
                <a:cs typeface="B Titr" panose="00000700000000000000" pitchFamily="2" charset="-78"/>
              </a:rPr>
              <a:t> </a:t>
            </a:r>
            <a:r>
              <a:rPr lang="en-US" sz="2400" i="1" dirty="0">
                <a:solidFill>
                  <a:srgbClr val="7030A0"/>
                </a:solidFill>
                <a:effectLst>
                  <a:outerShdw blurRad="38100" dist="38100" dir="2700000" algn="tl">
                    <a:srgbClr val="000000">
                      <a:alpha val="43137"/>
                    </a:srgbClr>
                  </a:outerShdw>
                </a:effectLst>
                <a:cs typeface="B Titr" panose="00000700000000000000" pitchFamily="2" charset="-78"/>
              </a:rPr>
              <a:t>(</a:t>
            </a:r>
            <a:endParaRPr lang="en-US" dirty="0"/>
          </a:p>
        </p:txBody>
      </p:sp>
    </p:spTree>
    <p:extLst>
      <p:ext uri="{BB962C8B-B14F-4D97-AF65-F5344CB8AC3E}">
        <p14:creationId xmlns:p14="http://schemas.microsoft.com/office/powerpoint/2010/main" val="724067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381000"/>
            <a:ext cx="7924800" cy="6248400"/>
          </a:xfrm>
        </p:spPr>
        <p:txBody>
          <a:bodyPr>
            <a:normAutofit lnSpcReduction="10000"/>
          </a:bodyPr>
          <a:lstStyle/>
          <a:p>
            <a:pPr algn="just" rtl="1"/>
            <a:endParaRPr lang="fa-IR" dirty="0" smtClean="0">
              <a:cs typeface="B Zar" panose="00000400000000000000" pitchFamily="2" charset="-78"/>
            </a:endParaRPr>
          </a:p>
          <a:p>
            <a:pPr algn="just" rtl="1"/>
            <a:r>
              <a:rPr lang="fa-IR" dirty="0" smtClean="0">
                <a:cs typeface="B Zar" panose="00000400000000000000" pitchFamily="2" charset="-78"/>
              </a:rPr>
              <a:t>در </a:t>
            </a:r>
            <a:r>
              <a:rPr lang="fa-IR" dirty="0">
                <a:cs typeface="B Zar" panose="00000400000000000000" pitchFamily="2" charset="-78"/>
              </a:rPr>
              <a:t>این سامانه </a:t>
            </a:r>
            <a:r>
              <a:rPr lang="fa-IR" b="1" dirty="0">
                <a:cs typeface="B Zar" panose="00000400000000000000" pitchFamily="2" charset="-78"/>
              </a:rPr>
              <a:t>اطلاعات</a:t>
            </a:r>
            <a:r>
              <a:rPr lang="fa-IR" dirty="0">
                <a:cs typeface="B Zar" panose="00000400000000000000" pitchFamily="2" charset="-78"/>
              </a:rPr>
              <a:t> </a:t>
            </a:r>
            <a:r>
              <a:rPr lang="fa-IR" b="1" dirty="0">
                <a:cs typeface="B Zar" panose="00000400000000000000" pitchFamily="2" charset="-78"/>
              </a:rPr>
              <a:t>عمومی اعضای هیأت علمی </a:t>
            </a:r>
            <a:r>
              <a:rPr lang="fa-IR" dirty="0">
                <a:cs typeface="B Zar" panose="00000400000000000000" pitchFamily="2" charset="-78"/>
              </a:rPr>
              <a:t>دانشگاه‌های علوم پزشکی کشور شامل نام و نام خانوادگی، دانشگاه، دانشکده و مرکز تحقیقاتی محل خدمت، رتبه علمی، رشته و آخرین مقطع تحصیلی توسط کارشناسان علم‌سنجی معاونت‌های تحقیقات و فناوری دانشگاه‌های علوم پزشکی درج شده است. </a:t>
            </a:r>
            <a:endParaRPr lang="fa-IR" dirty="0" smtClean="0">
              <a:cs typeface="B Zar" panose="00000400000000000000" pitchFamily="2" charset="-78"/>
            </a:endParaRPr>
          </a:p>
          <a:p>
            <a:pPr algn="just" rtl="1"/>
            <a:endParaRPr lang="fa-IR" dirty="0" smtClean="0">
              <a:cs typeface="B Zar" panose="00000400000000000000" pitchFamily="2" charset="-78"/>
            </a:endParaRPr>
          </a:p>
          <a:p>
            <a:pPr algn="just" rtl="1"/>
            <a:r>
              <a:rPr lang="fa-IR" dirty="0" smtClean="0">
                <a:cs typeface="B Zar" panose="00000400000000000000" pitchFamily="2" charset="-78"/>
              </a:rPr>
              <a:t>شاخص‌های </a:t>
            </a:r>
            <a:r>
              <a:rPr lang="fa-IR" dirty="0">
                <a:cs typeface="B Zar" panose="00000400000000000000" pitchFamily="2" charset="-78"/>
              </a:rPr>
              <a:t>علم‌سنجی اعضای هیأت علمی در این سامانه </a:t>
            </a:r>
            <a:r>
              <a:rPr lang="fa-IR" dirty="0" smtClean="0">
                <a:effectLst>
                  <a:outerShdw blurRad="38100" dist="38100" dir="2700000" algn="tl">
                    <a:srgbClr val="000000">
                      <a:alpha val="43137"/>
                    </a:srgbClr>
                  </a:outerShdw>
                </a:effectLst>
                <a:cs typeface="B Zar" panose="00000400000000000000" pitchFamily="2" charset="-78"/>
              </a:rPr>
              <a:t>شامل:</a:t>
            </a:r>
          </a:p>
          <a:p>
            <a:pPr algn="just" rtl="1"/>
            <a:r>
              <a:rPr lang="fa-IR" dirty="0" smtClean="0">
                <a:effectLst>
                  <a:outerShdw blurRad="38100" dist="38100" dir="2700000" algn="tl">
                    <a:srgbClr val="000000">
                      <a:alpha val="43137"/>
                    </a:srgbClr>
                  </a:outerShdw>
                </a:effectLst>
                <a:cs typeface="B Zar" panose="00000400000000000000" pitchFamily="2" charset="-78"/>
              </a:rPr>
              <a:t> </a:t>
            </a:r>
            <a:r>
              <a:rPr lang="fa-IR" dirty="0">
                <a:effectLst>
                  <a:outerShdw blurRad="38100" dist="38100" dir="2700000" algn="tl">
                    <a:srgbClr val="000000">
                      <a:alpha val="43137"/>
                    </a:srgbClr>
                  </a:outerShdw>
                </a:effectLst>
                <a:cs typeface="B Zar" panose="00000400000000000000" pitchFamily="2" charset="-78"/>
              </a:rPr>
              <a:t>تعداد مقالات منتشر شده، </a:t>
            </a:r>
            <a:endParaRPr lang="fa-IR" dirty="0" smtClean="0">
              <a:effectLst>
                <a:outerShdw blurRad="38100" dist="38100" dir="2700000" algn="tl">
                  <a:srgbClr val="000000">
                    <a:alpha val="43137"/>
                  </a:srgbClr>
                </a:outerShdw>
              </a:effectLst>
              <a:cs typeface="B Zar" panose="00000400000000000000" pitchFamily="2" charset="-78"/>
            </a:endParaRPr>
          </a:p>
          <a:p>
            <a:pPr algn="just" rtl="1"/>
            <a:r>
              <a:rPr lang="fa-IR" dirty="0" smtClean="0">
                <a:effectLst>
                  <a:outerShdw blurRad="38100" dist="38100" dir="2700000" algn="tl">
                    <a:srgbClr val="000000">
                      <a:alpha val="43137"/>
                    </a:srgbClr>
                  </a:outerShdw>
                </a:effectLst>
                <a:cs typeface="B Zar" panose="00000400000000000000" pitchFamily="2" charset="-78"/>
              </a:rPr>
              <a:t>تعداد </a:t>
            </a:r>
            <a:r>
              <a:rPr lang="fa-IR" dirty="0">
                <a:effectLst>
                  <a:outerShdw blurRad="38100" dist="38100" dir="2700000" algn="tl">
                    <a:srgbClr val="000000">
                      <a:alpha val="43137"/>
                    </a:srgbClr>
                  </a:outerShdw>
                </a:effectLst>
                <a:cs typeface="B Zar" panose="00000400000000000000" pitchFamily="2" charset="-78"/>
              </a:rPr>
              <a:t>کل استنادات دریافت شده، </a:t>
            </a:r>
            <a:endParaRPr lang="fa-IR" dirty="0" smtClean="0">
              <a:effectLst>
                <a:outerShdw blurRad="38100" dist="38100" dir="2700000" algn="tl">
                  <a:srgbClr val="000000">
                    <a:alpha val="43137"/>
                  </a:srgbClr>
                </a:outerShdw>
              </a:effectLst>
              <a:cs typeface="B Zar" panose="00000400000000000000" pitchFamily="2" charset="-78"/>
            </a:endParaRPr>
          </a:p>
          <a:p>
            <a:pPr algn="just" rtl="1"/>
            <a:r>
              <a:rPr lang="fa-IR" dirty="0" smtClean="0">
                <a:effectLst>
                  <a:outerShdw blurRad="38100" dist="38100" dir="2700000" algn="tl">
                    <a:srgbClr val="000000">
                      <a:alpha val="43137"/>
                    </a:srgbClr>
                  </a:outerShdw>
                </a:effectLst>
                <a:cs typeface="B Zar" panose="00000400000000000000" pitchFamily="2" charset="-78"/>
              </a:rPr>
              <a:t>میانگین </a:t>
            </a:r>
            <a:r>
              <a:rPr lang="fa-IR" dirty="0">
                <a:effectLst>
                  <a:outerShdw blurRad="38100" dist="38100" dir="2700000" algn="tl">
                    <a:srgbClr val="000000">
                      <a:alpha val="43137"/>
                    </a:srgbClr>
                  </a:outerShdw>
                </a:effectLst>
                <a:cs typeface="B Zar" panose="00000400000000000000" pitchFamily="2" charset="-78"/>
              </a:rPr>
              <a:t>استناد به ازای هر مقاله، مقالات، استنادات، خود استنادی</a:t>
            </a:r>
            <a:r>
              <a:rPr lang="fa-IR" dirty="0" smtClean="0">
                <a:effectLst>
                  <a:outerShdw blurRad="38100" dist="38100" dir="2700000" algn="tl">
                    <a:srgbClr val="000000">
                      <a:alpha val="43137"/>
                    </a:srgbClr>
                  </a:outerShdw>
                </a:effectLst>
                <a:cs typeface="B Zar" panose="00000400000000000000" pitchFamily="2" charset="-78"/>
              </a:rPr>
              <a:t>،</a:t>
            </a:r>
          </a:p>
          <a:p>
            <a:pPr algn="just" rtl="1"/>
            <a:r>
              <a:rPr lang="fa-IR" dirty="0" smtClean="0">
                <a:effectLst>
                  <a:outerShdw blurRad="38100" dist="38100" dir="2700000" algn="tl">
                    <a:srgbClr val="000000">
                      <a:alpha val="43137"/>
                    </a:srgbClr>
                  </a:outerShdw>
                </a:effectLst>
                <a:cs typeface="B Zar" panose="00000400000000000000" pitchFamily="2" charset="-78"/>
              </a:rPr>
              <a:t> </a:t>
            </a:r>
            <a:r>
              <a:rPr lang="en-US" dirty="0" smtClean="0">
                <a:effectLst>
                  <a:outerShdw blurRad="38100" dist="38100" dir="2700000" algn="tl">
                    <a:srgbClr val="000000">
                      <a:alpha val="43137"/>
                    </a:srgbClr>
                  </a:outerShdw>
                </a:effectLst>
                <a:cs typeface="B Zar" panose="00000400000000000000" pitchFamily="2" charset="-78"/>
              </a:rPr>
              <a:t>H-index</a:t>
            </a:r>
            <a:r>
              <a:rPr lang="fa-IR" dirty="0">
                <a:effectLst>
                  <a:outerShdw blurRad="38100" dist="38100" dir="2700000" algn="tl">
                    <a:srgbClr val="000000">
                      <a:alpha val="43137"/>
                    </a:srgbClr>
                  </a:outerShdw>
                </a:effectLst>
                <a:cs typeface="B Zar" panose="00000400000000000000" pitchFamily="2" charset="-78"/>
              </a:rPr>
              <a:t> </a:t>
            </a:r>
            <a:r>
              <a:rPr lang="en-US" dirty="0" smtClean="0">
                <a:effectLst>
                  <a:outerShdw blurRad="38100" dist="38100" dir="2700000" algn="tl">
                    <a:srgbClr val="000000">
                      <a:alpha val="43137"/>
                    </a:srgbClr>
                  </a:outerShdw>
                </a:effectLst>
                <a:cs typeface="B Zar" panose="00000400000000000000" pitchFamily="2" charset="-78"/>
              </a:rPr>
              <a:t>)</a:t>
            </a:r>
            <a:r>
              <a:rPr lang="fa-IR" dirty="0" smtClean="0">
                <a:effectLst>
                  <a:outerShdw blurRad="38100" dist="38100" dir="2700000" algn="tl">
                    <a:srgbClr val="000000">
                      <a:alpha val="43137"/>
                    </a:srgbClr>
                  </a:outerShdw>
                </a:effectLst>
                <a:cs typeface="B Zar" panose="00000400000000000000" pitchFamily="2" charset="-78"/>
              </a:rPr>
              <a:t>اگر </a:t>
            </a:r>
            <a:r>
              <a:rPr lang="fa-IR" dirty="0">
                <a:effectLst>
                  <a:outerShdw blurRad="38100" dist="38100" dir="2700000" algn="tl">
                    <a:srgbClr val="000000">
                      <a:alpha val="43137"/>
                    </a:srgbClr>
                  </a:outerShdw>
                </a:effectLst>
                <a:cs typeface="B Zar" panose="00000400000000000000" pitchFamily="2" charset="-78"/>
              </a:rPr>
              <a:t>شاخص </a:t>
            </a:r>
            <a:r>
              <a:rPr lang="en-US" dirty="0">
                <a:effectLst>
                  <a:outerShdw blurRad="38100" dist="38100" dir="2700000" algn="tl">
                    <a:srgbClr val="000000">
                      <a:alpha val="43137"/>
                    </a:srgbClr>
                  </a:outerShdw>
                </a:effectLst>
                <a:cs typeface="B Zar" panose="00000400000000000000" pitchFamily="2" charset="-78"/>
              </a:rPr>
              <a:t>H </a:t>
            </a:r>
            <a:r>
              <a:rPr lang="fa-IR" dirty="0">
                <a:effectLst>
                  <a:outerShdw blurRad="38100" dist="38100" dir="2700000" algn="tl">
                    <a:srgbClr val="000000">
                      <a:alpha val="43137"/>
                    </a:srgbClr>
                  </a:outerShdw>
                </a:effectLst>
                <a:cs typeface="B Zar" panose="00000400000000000000" pitchFamily="2" charset="-78"/>
              </a:rPr>
              <a:t>یک محقق 28 است یعنی 28 مقاله علمی دارد که به هر یک از آن­ ها حداقل 28 بار در مقالات دیگر ارجاع شده </a:t>
            </a:r>
            <a:r>
              <a:rPr lang="fa-IR" dirty="0" smtClean="0">
                <a:effectLst>
                  <a:outerShdw blurRad="38100" dist="38100" dir="2700000" algn="tl">
                    <a:srgbClr val="000000">
                      <a:alpha val="43137"/>
                    </a:srgbClr>
                  </a:outerShdw>
                </a:effectLst>
                <a:cs typeface="B Zar" panose="00000400000000000000" pitchFamily="2" charset="-78"/>
              </a:rPr>
              <a:t>است.</a:t>
            </a:r>
            <a:r>
              <a:rPr lang="en-US" dirty="0" smtClean="0">
                <a:effectLst>
                  <a:outerShdw blurRad="38100" dist="38100" dir="2700000" algn="tl">
                    <a:srgbClr val="000000">
                      <a:alpha val="43137"/>
                    </a:srgbClr>
                  </a:outerShdw>
                </a:effectLst>
                <a:cs typeface="B Zar" panose="00000400000000000000" pitchFamily="2" charset="-78"/>
              </a:rPr>
              <a:t>(</a:t>
            </a:r>
            <a:endParaRPr lang="fa-IR" dirty="0" smtClean="0">
              <a:effectLst>
                <a:outerShdw blurRad="38100" dist="38100" dir="2700000" algn="tl">
                  <a:srgbClr val="000000">
                    <a:alpha val="43137"/>
                  </a:srgbClr>
                </a:outerShdw>
              </a:effectLst>
              <a:cs typeface="B Zar" panose="00000400000000000000" pitchFamily="2" charset="-78"/>
            </a:endParaRPr>
          </a:p>
          <a:p>
            <a:pPr algn="just" rtl="1"/>
            <a:r>
              <a:rPr lang="en-US" dirty="0" smtClean="0">
                <a:effectLst>
                  <a:outerShdw blurRad="38100" dist="38100" dir="2700000" algn="tl">
                    <a:srgbClr val="000000">
                      <a:alpha val="43137"/>
                    </a:srgbClr>
                  </a:outerShdw>
                </a:effectLst>
                <a:cs typeface="B Zar" panose="00000400000000000000" pitchFamily="2" charset="-78"/>
              </a:rPr>
              <a:t> </a:t>
            </a:r>
            <a:r>
              <a:rPr lang="fa-IR" dirty="0">
                <a:effectLst>
                  <a:outerShdw blurRad="38100" dist="38100" dir="2700000" algn="tl">
                    <a:srgbClr val="000000">
                      <a:alpha val="43137"/>
                    </a:srgbClr>
                  </a:outerShdw>
                </a:effectLst>
                <a:cs typeface="B Zar" panose="00000400000000000000" pitchFamily="2" charset="-78"/>
              </a:rPr>
              <a:t>، </a:t>
            </a:r>
            <a:r>
              <a:rPr lang="en-US" dirty="0" smtClean="0">
                <a:effectLst>
                  <a:outerShdw blurRad="38100" dist="38100" dir="2700000" algn="tl">
                    <a:srgbClr val="000000">
                      <a:alpha val="43137"/>
                    </a:srgbClr>
                  </a:outerShdw>
                </a:effectLst>
                <a:cs typeface="B Zar" panose="00000400000000000000" pitchFamily="2" charset="-78"/>
              </a:rPr>
              <a:t>G-index</a:t>
            </a:r>
            <a:r>
              <a:rPr lang="fa-IR" dirty="0" smtClean="0">
                <a:effectLst>
                  <a:outerShdw blurRad="38100" dist="38100" dir="2700000" algn="tl">
                    <a:srgbClr val="000000">
                      <a:alpha val="43137"/>
                    </a:srgbClr>
                  </a:outerShdw>
                </a:effectLst>
                <a:cs typeface="B Zar" panose="00000400000000000000" pitchFamily="2" charset="-78"/>
              </a:rPr>
              <a:t> (شاخص </a:t>
            </a:r>
            <a:r>
              <a:rPr lang="fa-IR" dirty="0">
                <a:effectLst>
                  <a:outerShdw blurRad="38100" dist="38100" dir="2700000" algn="tl">
                    <a:srgbClr val="000000">
                      <a:alpha val="43137"/>
                    </a:srgbClr>
                  </a:outerShdw>
                </a:effectLst>
                <a:cs typeface="B Zar" panose="00000400000000000000" pitchFamily="2" charset="-78"/>
              </a:rPr>
              <a:t>جی پژوهشگری ۱۲ باشد به این معناست که مجموع استنادهای ۱۲ مقاله وی(۱۲* ۱۲ )، ۱۴۴ یا بیشتر بوده است</a:t>
            </a:r>
            <a:r>
              <a:rPr lang="fa-IR" dirty="0" smtClean="0">
                <a:effectLst>
                  <a:outerShdw blurRad="38100" dist="38100" dir="2700000" algn="tl">
                    <a:srgbClr val="000000">
                      <a:alpha val="43137"/>
                    </a:srgbClr>
                  </a:outerShdw>
                </a:effectLst>
                <a:cs typeface="B Zar" panose="00000400000000000000" pitchFamily="2" charset="-78"/>
              </a:rPr>
              <a:t>.)</a:t>
            </a:r>
          </a:p>
          <a:p>
            <a:pPr algn="just" rtl="1"/>
            <a:r>
              <a:rPr lang="fa-IR" dirty="0" smtClean="0">
                <a:effectLst>
                  <a:outerShdw blurRad="38100" dist="38100" dir="2700000" algn="tl">
                    <a:srgbClr val="000000">
                      <a:alpha val="43137"/>
                    </a:srgbClr>
                  </a:outerShdw>
                </a:effectLst>
                <a:cs typeface="B Zar" panose="00000400000000000000" pitchFamily="2" charset="-78"/>
              </a:rPr>
              <a:t>استناد </a:t>
            </a:r>
            <a:r>
              <a:rPr lang="fa-IR" dirty="0">
                <a:effectLst>
                  <a:outerShdw blurRad="38100" dist="38100" dir="2700000" algn="tl">
                    <a:srgbClr val="000000">
                      <a:alpha val="43137"/>
                    </a:srgbClr>
                  </a:outerShdw>
                </a:effectLst>
                <a:cs typeface="B Zar" panose="00000400000000000000" pitchFamily="2" charset="-78"/>
              </a:rPr>
              <a:t>به ازای مقاله </a:t>
            </a:r>
            <a:r>
              <a:rPr lang="fa-IR" dirty="0">
                <a:cs typeface="B Zar" panose="00000400000000000000" pitchFamily="2" charset="-78"/>
              </a:rPr>
              <a:t>است.</a:t>
            </a:r>
          </a:p>
          <a:p>
            <a:pPr algn="r" rtl="1"/>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9" y="0"/>
            <a:ext cx="89519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085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79844" y="1371600"/>
            <a:ext cx="7467600" cy="4873752"/>
          </a:xfrm>
        </p:spPr>
        <p:txBody>
          <a:bodyPr>
            <a:normAutofit/>
          </a:bodyPr>
          <a:lstStyle/>
          <a:p>
            <a:pPr algn="justLow" rtl="1">
              <a:lnSpc>
                <a:spcPct val="120000"/>
              </a:lnSpc>
            </a:pPr>
            <a:r>
              <a:rPr lang="fa-IR" dirty="0">
                <a:cs typeface="B Zar" panose="00000400000000000000" pitchFamily="2" charset="-78"/>
              </a:rPr>
              <a:t>سامانه رتبه بندی اعضای هیات علمی وزارت بهداشت همچنین به اطلاعاتی مانند </a:t>
            </a:r>
            <a:r>
              <a:rPr lang="fa-IR" dirty="0">
                <a:effectLst>
                  <a:outerShdw blurRad="38100" dist="38100" dir="2700000" algn="tl">
                    <a:srgbClr val="000000">
                      <a:alpha val="43137"/>
                    </a:srgbClr>
                  </a:outerShdw>
                </a:effectLst>
                <a:cs typeface="B Zar" panose="00000400000000000000" pitchFamily="2" charset="-78"/>
              </a:rPr>
              <a:t>تعداد مقالاتی </a:t>
            </a:r>
            <a:r>
              <a:rPr lang="fa-IR" dirty="0">
                <a:cs typeface="B Zar" panose="00000400000000000000" pitchFamily="2" charset="-78"/>
              </a:rPr>
              <a:t>که عضو هیات علمی نویسنده مسئول یا اول بوده، نسبت استناد به مقاله در همه سال‌ها، تعداد مقالات بین المللی، توزیع مقالات در چارک ها بر اساس شاخص </a:t>
            </a:r>
            <a:r>
              <a:rPr lang="en-US" dirty="0">
                <a:cs typeface="B Zar" panose="00000400000000000000" pitchFamily="2" charset="-78"/>
              </a:rPr>
              <a:t>SNIP، SJR، IF </a:t>
            </a:r>
            <a:r>
              <a:rPr lang="fa-IR" dirty="0">
                <a:cs typeface="B Zar" panose="00000400000000000000" pitchFamily="2" charset="-78"/>
              </a:rPr>
              <a:t> و </a:t>
            </a:r>
            <a:r>
              <a:rPr lang="en-US" dirty="0">
                <a:cs typeface="B Zar" panose="00000400000000000000" pitchFamily="2" charset="-78"/>
              </a:rPr>
              <a:t>Cite Score، </a:t>
            </a:r>
            <a:r>
              <a:rPr lang="fa-IR" dirty="0">
                <a:cs typeface="B Zar" panose="00000400000000000000" pitchFamily="2" charset="-78"/>
              </a:rPr>
              <a:t>خلاصه عملکرد طرح‌های پژوهشی مصوب و پایان نامه‌ها ارائه می‌دهد. از بخش‌های جالب سامانه رتبه بندی اعضای هیات علمی وزارت بهداشت، نقشه </a:t>
            </a:r>
            <a:r>
              <a:rPr lang="fa-IR" dirty="0">
                <a:effectLst>
                  <a:outerShdw blurRad="38100" dist="38100" dir="2700000" algn="tl">
                    <a:srgbClr val="000000">
                      <a:alpha val="43137"/>
                    </a:srgbClr>
                  </a:outerShdw>
                </a:effectLst>
                <a:cs typeface="B Zar" panose="00000400000000000000" pitchFamily="2" charset="-78"/>
              </a:rPr>
              <a:t>همکاری داخلی و بین المللی </a:t>
            </a:r>
            <a:r>
              <a:rPr lang="fa-IR" dirty="0">
                <a:cs typeface="B Zar" panose="00000400000000000000" pitchFamily="2" charset="-78"/>
              </a:rPr>
              <a:t>است.</a:t>
            </a:r>
          </a:p>
          <a:p>
            <a:pPr algn="justLow" rtl="1"/>
            <a:endParaRPr lang="fa-IR" dirty="0">
              <a:cs typeface="B Zar" panose="00000400000000000000" pitchFamily="2" charset="-78"/>
            </a:endParaRPr>
          </a:p>
          <a:p>
            <a:pPr algn="justLow" rtl="1"/>
            <a:r>
              <a:rPr lang="fa-IR" dirty="0">
                <a:cs typeface="B Zar" panose="00000400000000000000" pitchFamily="2" charset="-78"/>
              </a:rPr>
              <a:t>سامانه رتبه بندی اعضای هیات علمی وزارت بهداشت به ارائه </a:t>
            </a:r>
            <a:r>
              <a:rPr lang="fa-IR" dirty="0">
                <a:effectLst>
                  <a:outerShdw blurRad="38100" dist="38100" dir="2700000" algn="tl">
                    <a:srgbClr val="000000">
                      <a:alpha val="43137"/>
                    </a:srgbClr>
                  </a:outerShdw>
                </a:effectLst>
                <a:cs typeface="B Zar" panose="00000400000000000000" pitchFamily="2" charset="-78"/>
              </a:rPr>
              <a:t>ابر کلمات کلیدی در مدارک علمی</a:t>
            </a:r>
            <a:r>
              <a:rPr lang="fa-IR" dirty="0">
                <a:cs typeface="B Zar" panose="00000400000000000000" pitchFamily="2" charset="-78"/>
              </a:rPr>
              <a:t> نیز می‌پردازد و </a:t>
            </a:r>
            <a:r>
              <a:rPr lang="fa-IR" dirty="0">
                <a:effectLst>
                  <a:outerShdw blurRad="38100" dist="38100" dir="2700000" algn="tl">
                    <a:srgbClr val="000000">
                      <a:alpha val="43137"/>
                    </a:srgbClr>
                  </a:outerShdw>
                </a:effectLst>
                <a:cs typeface="B Zar" panose="00000400000000000000" pitchFamily="2" charset="-78"/>
              </a:rPr>
              <a:t>امکان رصد زمینه‌های پژوهشی </a:t>
            </a:r>
            <a:r>
              <a:rPr lang="fa-IR" dirty="0">
                <a:cs typeface="B Zar" panose="00000400000000000000" pitchFamily="2" charset="-78"/>
              </a:rPr>
              <a:t>آن را فراهم می‌کند.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9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581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38"/>
            <a:ext cx="8803258" cy="6560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Brace 3"/>
          <p:cNvSpPr/>
          <p:nvPr/>
        </p:nvSpPr>
        <p:spPr>
          <a:xfrm>
            <a:off x="3276600" y="76200"/>
            <a:ext cx="381000" cy="2438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905000" y="649069"/>
            <a:ext cx="1371600" cy="646331"/>
          </a:xfrm>
          <a:prstGeom prst="rect">
            <a:avLst/>
          </a:prstGeom>
          <a:solidFill>
            <a:schemeClr val="bg2"/>
          </a:solidFill>
        </p:spPr>
        <p:txBody>
          <a:bodyPr wrap="square" rtlCol="0">
            <a:spAutoFit/>
          </a:bodyPr>
          <a:lstStyle/>
          <a:p>
            <a:pPr algn="ctr" rtl="1"/>
            <a:r>
              <a:rPr lang="fa-IR" dirty="0" smtClean="0">
                <a:cs typeface="B Titr" panose="00000700000000000000" pitchFamily="2" charset="-78"/>
              </a:rPr>
              <a:t>محدود کردن جست و جو</a:t>
            </a:r>
            <a:endParaRPr lang="fa-IR" dirty="0">
              <a:cs typeface="B Titr" panose="00000700000000000000" pitchFamily="2" charset="-78"/>
            </a:endParaRPr>
          </a:p>
        </p:txBody>
      </p:sp>
      <p:sp>
        <p:nvSpPr>
          <p:cNvPr id="6" name="Left Brace 5"/>
          <p:cNvSpPr/>
          <p:nvPr/>
        </p:nvSpPr>
        <p:spPr>
          <a:xfrm>
            <a:off x="533400" y="2895600"/>
            <a:ext cx="304800" cy="366335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52400" y="3505200"/>
            <a:ext cx="533400" cy="369332"/>
          </a:xfrm>
          <a:prstGeom prst="rect">
            <a:avLst/>
          </a:prstGeom>
          <a:solidFill>
            <a:schemeClr val="bg2"/>
          </a:solidFill>
        </p:spPr>
        <p:txBody>
          <a:bodyPr wrap="square" rtlCol="0">
            <a:spAutoFit/>
          </a:bodyPr>
          <a:lstStyle/>
          <a:p>
            <a:pPr algn="r" rtl="1"/>
            <a:r>
              <a:rPr lang="fa-IR" sz="900" dirty="0" smtClean="0">
                <a:cs typeface="B Titr" panose="00000700000000000000" pitchFamily="2" charset="-78"/>
              </a:rPr>
              <a:t>اطلاعات پزشکان</a:t>
            </a:r>
            <a:endParaRPr lang="en-US" sz="900" dirty="0">
              <a:cs typeface="B Titr" panose="00000700000000000000" pitchFamily="2" charset="-78"/>
            </a:endParaRPr>
          </a:p>
        </p:txBody>
      </p:sp>
    </p:spTree>
    <p:extLst>
      <p:ext uri="{BB962C8B-B14F-4D97-AF65-F5344CB8AC3E}">
        <p14:creationId xmlns:p14="http://schemas.microsoft.com/office/powerpoint/2010/main" val="20323375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1314</TotalTime>
  <Words>1801</Words>
  <Application>Microsoft Office PowerPoint</Application>
  <PresentationFormat>On-screen Show (4:3)</PresentationFormat>
  <Paragraphs>122</Paragraphs>
  <Slides>49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Aharoni</vt:lpstr>
      <vt:lpstr>B Nazanin</vt:lpstr>
      <vt:lpstr>B Titr</vt:lpstr>
      <vt:lpstr>B Zar</vt:lpstr>
      <vt:lpstr>Century Gothic</vt:lpstr>
      <vt:lpstr>Century Schoolbook</vt:lpstr>
      <vt:lpstr>Times New Roman</vt:lpstr>
      <vt:lpstr>Wingdings</vt:lpstr>
      <vt:lpstr>Wingdings 2</vt:lpstr>
      <vt:lpstr>Oriel</vt:lpstr>
      <vt:lpstr>معرفی سامانه نظام نوین اطلاعات پژوهش های پزشکی ایران(نوپا)  الهام یزدانی کارشناس ارشد کتابداری و اطلاع رسانی پزشکی پاییز 1402</vt:lpstr>
      <vt:lpstr>سامانه نظام نوین اطلاعات پژوهش های پزشکی ایران(نوپا)</vt:lpstr>
      <vt:lpstr>سامانه های نظام نوین اطلاعات پژوهش های پزشکی ایران(نوپا)</vt:lpstr>
      <vt:lpstr>PowerPoint Presentation</vt:lpstr>
      <vt:lpstr>نحوه ورود به سامانه نظام نوین اطلاعات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سامانه نشریات (مجلات) علمی پژوهشی علوم پزشکی کشور در آدرس: http://journals.research.ac.ir</vt:lpstr>
      <vt:lpstr>PowerPoint Presentation</vt:lpstr>
      <vt:lpstr>PowerPoint Presentation</vt:lpstr>
      <vt:lpstr>PowerPoint Presentation</vt:lpstr>
      <vt:lpstr>4. سامانه مدیریت انتشارات دانشگاه‌های علوم پزشکی کشور در آدرس: http://books.research.ac.ir</vt:lpstr>
      <vt:lpstr>     5. سامانه پایان‌نامه‌های علوم پزشکی کشور در آدرس:   http://thesis.research.ac.ir </vt:lpstr>
      <vt:lpstr>PowerPoint Presentation</vt:lpstr>
      <vt:lpstr>6. سامانه اعلام مجلات نامعتبر و جعلی وزارت بهداشت در آدرس:  http://blacklist.research.ac.ir</vt:lpstr>
      <vt:lpstr>PowerPoint Presentation</vt:lpstr>
      <vt:lpstr>7. سامانه انتشار نتایج و اخبار پژوهش‌های سلامت کشور در آدرس:  http://news.research.ac.ir</vt:lpstr>
      <vt:lpstr>PowerPoint Presentation</vt:lpstr>
      <vt:lpstr>8. سامانه منبع یاب (جستجو و بازیابی منابع اطلاعاتی پزشکی) در آدرس: http://rsf.research.ac.ir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 سامانه علم  و فناوری دانشگاه‌های علوم پزشکی کشور در آدرس: http://usid.research.ac.ir</vt:lpstr>
      <vt:lpstr>PowerPoint Presentation</vt:lpstr>
      <vt:lpstr>PowerPoint Presentation</vt:lpstr>
      <vt:lpstr>PowerPoint Presentation</vt:lpstr>
      <vt:lpstr>PowerPoint Presentation</vt:lpstr>
      <vt:lpstr>10. سامانه مشابهت یاب مقالات علوم پزشکی کشور در آدرس:  http://ppc.research.ac.ir </vt:lpstr>
      <vt:lpstr>11. سامانه و بانک اطلاعات مقالات علوم پزشکی در آدرس:  http://idml.research.ac.ir</vt:lpstr>
      <vt:lpstr>12. سامانه خبره یاب دانشگاه های علوم پزشکی کشور: http://www.esid.research.ac.ir </vt:lpstr>
      <vt:lpstr>PowerPoint Presentation</vt:lpstr>
      <vt:lpstr>PowerPoint Presentation</vt:lpstr>
      <vt:lpstr>    سامانه ارزیابی کتابخانه ها و کتابداران در آدرس:https://libval.research.ac.ir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معرفی سامانه نظام نوین اطلاعات پژوهش های پزشکی ایران(نوپا)  الهام یزدانی کارشناس ارشد کتابداری و اطلاع رسانی پزشکی</dc:title>
  <dc:creator>Mousavi-Library</dc:creator>
  <cp:lastModifiedBy>Afsaneh Masoumian</cp:lastModifiedBy>
  <cp:revision>47</cp:revision>
  <dcterms:created xsi:type="dcterms:W3CDTF">2023-12-16T06:05:23Z</dcterms:created>
  <dcterms:modified xsi:type="dcterms:W3CDTF">2024-01-21T04:21:41Z</dcterms:modified>
</cp:coreProperties>
</file>